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https://shreshth-portfolio.vercel.ap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jpe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jpe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0156" y="6377956"/>
            <a:ext cx="4571324" cy="4497040"/>
          </a:xfrm>
          <a:custGeom>
            <a:avLst/>
            <a:gdLst/>
            <a:ahLst/>
            <a:cxnLst/>
            <a:rect r="r" b="b" t="t" l="l"/>
            <a:pathLst>
              <a:path h="4497040" w="4571324">
                <a:moveTo>
                  <a:pt x="0" y="0"/>
                </a:moveTo>
                <a:lnTo>
                  <a:pt x="4571324" y="0"/>
                </a:lnTo>
                <a:lnTo>
                  <a:pt x="4571324" y="4497040"/>
                </a:lnTo>
                <a:lnTo>
                  <a:pt x="0" y="449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55051" y="795666"/>
            <a:ext cx="7875748" cy="10696612"/>
            <a:chOff x="0" y="0"/>
            <a:chExt cx="736933" cy="1000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6933" cy="1000881"/>
            </a:xfrm>
            <a:custGeom>
              <a:avLst/>
              <a:gdLst/>
              <a:ahLst/>
              <a:cxnLst/>
              <a:rect r="r" b="b" t="t" l="l"/>
              <a:pathLst>
                <a:path h="1000881" w="736933">
                  <a:moveTo>
                    <a:pt x="39320" y="0"/>
                  </a:moveTo>
                  <a:lnTo>
                    <a:pt x="697613" y="0"/>
                  </a:lnTo>
                  <a:cubicBezTo>
                    <a:pt x="708041" y="0"/>
                    <a:pt x="718043" y="4143"/>
                    <a:pt x="725417" y="11517"/>
                  </a:cubicBezTo>
                  <a:cubicBezTo>
                    <a:pt x="732791" y="18891"/>
                    <a:pt x="736933" y="28892"/>
                    <a:pt x="736933" y="39320"/>
                  </a:cubicBezTo>
                  <a:lnTo>
                    <a:pt x="736933" y="961561"/>
                  </a:lnTo>
                  <a:cubicBezTo>
                    <a:pt x="736933" y="971990"/>
                    <a:pt x="732791" y="981991"/>
                    <a:pt x="725417" y="989365"/>
                  </a:cubicBezTo>
                  <a:cubicBezTo>
                    <a:pt x="718043" y="996739"/>
                    <a:pt x="708041" y="1000881"/>
                    <a:pt x="697613" y="1000881"/>
                  </a:cubicBezTo>
                  <a:lnTo>
                    <a:pt x="39320" y="1000881"/>
                  </a:lnTo>
                  <a:cubicBezTo>
                    <a:pt x="28892" y="1000881"/>
                    <a:pt x="18891" y="996739"/>
                    <a:pt x="11517" y="989365"/>
                  </a:cubicBezTo>
                  <a:cubicBezTo>
                    <a:pt x="4143" y="981991"/>
                    <a:pt x="0" y="971990"/>
                    <a:pt x="0" y="961561"/>
                  </a:cubicBezTo>
                  <a:lnTo>
                    <a:pt x="0" y="39320"/>
                  </a:lnTo>
                  <a:cubicBezTo>
                    <a:pt x="0" y="28892"/>
                    <a:pt x="4143" y="18891"/>
                    <a:pt x="11517" y="11517"/>
                  </a:cubicBezTo>
                  <a:cubicBezTo>
                    <a:pt x="18891" y="4143"/>
                    <a:pt x="28892" y="0"/>
                    <a:pt x="39320" y="0"/>
                  </a:cubicBezTo>
                  <a:close/>
                </a:path>
              </a:pathLst>
            </a:custGeom>
            <a:blipFill>
              <a:blip r:embed="rId4"/>
              <a:stretch>
                <a:fillRect l="-33646" t="0" r="-9177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759150" y="6187108"/>
            <a:ext cx="2877890" cy="2730735"/>
            <a:chOff x="0" y="0"/>
            <a:chExt cx="757963" cy="7192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7963" cy="719206"/>
            </a:xfrm>
            <a:custGeom>
              <a:avLst/>
              <a:gdLst/>
              <a:ahLst/>
              <a:cxnLst/>
              <a:rect r="r" b="b" t="t" l="l"/>
              <a:pathLst>
                <a:path h="719206" w="757963">
                  <a:moveTo>
                    <a:pt x="80704" y="0"/>
                  </a:moveTo>
                  <a:lnTo>
                    <a:pt x="677259" y="0"/>
                  </a:lnTo>
                  <a:cubicBezTo>
                    <a:pt x="721830" y="0"/>
                    <a:pt x="757963" y="36132"/>
                    <a:pt x="757963" y="80704"/>
                  </a:cubicBezTo>
                  <a:lnTo>
                    <a:pt x="757963" y="638502"/>
                  </a:lnTo>
                  <a:cubicBezTo>
                    <a:pt x="757963" y="683073"/>
                    <a:pt x="721830" y="719206"/>
                    <a:pt x="677259" y="719206"/>
                  </a:cubicBezTo>
                  <a:lnTo>
                    <a:pt x="80704" y="719206"/>
                  </a:lnTo>
                  <a:cubicBezTo>
                    <a:pt x="36132" y="719206"/>
                    <a:pt x="0" y="683073"/>
                    <a:pt x="0" y="638502"/>
                  </a:cubicBezTo>
                  <a:lnTo>
                    <a:pt x="0" y="80704"/>
                  </a:lnTo>
                  <a:cubicBezTo>
                    <a:pt x="0" y="36132"/>
                    <a:pt x="36132" y="0"/>
                    <a:pt x="80704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57963" cy="73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67434" y="6187108"/>
            <a:ext cx="4482264" cy="2730735"/>
            <a:chOff x="0" y="0"/>
            <a:chExt cx="1180514" cy="7192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0514" cy="719206"/>
            </a:xfrm>
            <a:custGeom>
              <a:avLst/>
              <a:gdLst/>
              <a:ahLst/>
              <a:cxnLst/>
              <a:rect r="r" b="b" t="t" l="l"/>
              <a:pathLst>
                <a:path h="719206" w="1180514">
                  <a:moveTo>
                    <a:pt x="51817" y="0"/>
                  </a:moveTo>
                  <a:lnTo>
                    <a:pt x="1128697" y="0"/>
                  </a:lnTo>
                  <a:cubicBezTo>
                    <a:pt x="1157315" y="0"/>
                    <a:pt x="1180514" y="23199"/>
                    <a:pt x="1180514" y="51817"/>
                  </a:cubicBezTo>
                  <a:lnTo>
                    <a:pt x="1180514" y="667389"/>
                  </a:lnTo>
                  <a:cubicBezTo>
                    <a:pt x="1180514" y="696007"/>
                    <a:pt x="1157315" y="719206"/>
                    <a:pt x="1128697" y="719206"/>
                  </a:cubicBezTo>
                  <a:lnTo>
                    <a:pt x="51817" y="719206"/>
                  </a:lnTo>
                  <a:cubicBezTo>
                    <a:pt x="38074" y="719206"/>
                    <a:pt x="24894" y="713747"/>
                    <a:pt x="15177" y="704029"/>
                  </a:cubicBezTo>
                  <a:cubicBezTo>
                    <a:pt x="5459" y="694311"/>
                    <a:pt x="0" y="681132"/>
                    <a:pt x="0" y="667389"/>
                  </a:cubicBezTo>
                  <a:lnTo>
                    <a:pt x="0" y="51817"/>
                  </a:lnTo>
                  <a:cubicBezTo>
                    <a:pt x="0" y="23199"/>
                    <a:pt x="23199" y="0"/>
                    <a:pt x="51817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80514" cy="73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01580" y="1946262"/>
            <a:ext cx="7142420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Marketing Proposal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10799" y="6377956"/>
            <a:ext cx="773173" cy="773174"/>
            <a:chOff x="0" y="0"/>
            <a:chExt cx="1042192" cy="10421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73948" y="7854297"/>
            <a:ext cx="2632448" cy="731718"/>
            <a:chOff x="0" y="0"/>
            <a:chExt cx="693320" cy="1927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3320" cy="192716"/>
            </a:xfrm>
            <a:custGeom>
              <a:avLst/>
              <a:gdLst/>
              <a:ahLst/>
              <a:cxnLst/>
              <a:rect r="r" b="b" t="t" l="l"/>
              <a:pathLst>
                <a:path h="192716" w="693320">
                  <a:moveTo>
                    <a:pt x="96358" y="0"/>
                  </a:moveTo>
                  <a:lnTo>
                    <a:pt x="596962" y="0"/>
                  </a:lnTo>
                  <a:cubicBezTo>
                    <a:pt x="650179" y="0"/>
                    <a:pt x="693320" y="43141"/>
                    <a:pt x="693320" y="96358"/>
                  </a:cubicBezTo>
                  <a:lnTo>
                    <a:pt x="693320" y="96358"/>
                  </a:lnTo>
                  <a:cubicBezTo>
                    <a:pt x="693320" y="121914"/>
                    <a:pt x="683168" y="146423"/>
                    <a:pt x="665097" y="164493"/>
                  </a:cubicBezTo>
                  <a:cubicBezTo>
                    <a:pt x="647026" y="182564"/>
                    <a:pt x="622517" y="192716"/>
                    <a:pt x="596962" y="192716"/>
                  </a:cubicBezTo>
                  <a:lnTo>
                    <a:pt x="96358" y="192716"/>
                  </a:lnTo>
                  <a:cubicBezTo>
                    <a:pt x="70802" y="192716"/>
                    <a:pt x="46293" y="182564"/>
                    <a:pt x="28223" y="164493"/>
                  </a:cubicBezTo>
                  <a:cubicBezTo>
                    <a:pt x="10152" y="146423"/>
                    <a:pt x="0" y="121914"/>
                    <a:pt x="0" y="96358"/>
                  </a:cubicBezTo>
                  <a:lnTo>
                    <a:pt x="0" y="96358"/>
                  </a:lnTo>
                  <a:cubicBezTo>
                    <a:pt x="0" y="70802"/>
                    <a:pt x="10152" y="46293"/>
                    <a:pt x="28223" y="28223"/>
                  </a:cubicBezTo>
                  <a:cubicBezTo>
                    <a:pt x="46293" y="10152"/>
                    <a:pt x="70802" y="0"/>
                    <a:pt x="96358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693320" cy="21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04799" y="7918659"/>
            <a:ext cx="602994" cy="60299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327685" y="8077190"/>
            <a:ext cx="223376" cy="284391"/>
          </a:xfrm>
          <a:custGeom>
            <a:avLst/>
            <a:gdLst/>
            <a:ahLst/>
            <a:cxnLst/>
            <a:rect r="r" b="b" t="t" l="l"/>
            <a:pathLst>
              <a:path h="284391" w="223376">
                <a:moveTo>
                  <a:pt x="0" y="0"/>
                </a:moveTo>
                <a:lnTo>
                  <a:pt x="223376" y="0"/>
                </a:lnTo>
                <a:lnTo>
                  <a:pt x="223376" y="284390"/>
                </a:lnTo>
                <a:lnTo>
                  <a:pt x="0" y="28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114680" y="6455715"/>
            <a:ext cx="2576401" cy="2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b="true" sz="1650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4.7(361)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781492" y="6617278"/>
            <a:ext cx="431787" cy="297540"/>
          </a:xfrm>
          <a:custGeom>
            <a:avLst/>
            <a:gdLst/>
            <a:ahLst/>
            <a:cxnLst/>
            <a:rect r="r" b="b" t="t" l="l"/>
            <a:pathLst>
              <a:path h="297540" w="431787">
                <a:moveTo>
                  <a:pt x="0" y="0"/>
                </a:moveTo>
                <a:lnTo>
                  <a:pt x="431787" y="0"/>
                </a:lnTo>
                <a:lnTo>
                  <a:pt x="431787" y="297541"/>
                </a:lnTo>
                <a:lnTo>
                  <a:pt x="0" y="297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103780" y="6577815"/>
            <a:ext cx="1869091" cy="2021946"/>
            <a:chOff x="0" y="0"/>
            <a:chExt cx="394608" cy="4268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4608" cy="426879"/>
            </a:xfrm>
            <a:custGeom>
              <a:avLst/>
              <a:gdLst/>
              <a:ahLst/>
              <a:cxnLst/>
              <a:rect r="r" b="b" t="t" l="l"/>
              <a:pathLst>
                <a:path h="426879" w="394608">
                  <a:moveTo>
                    <a:pt x="41421" y="0"/>
                  </a:moveTo>
                  <a:lnTo>
                    <a:pt x="353187" y="0"/>
                  </a:lnTo>
                  <a:cubicBezTo>
                    <a:pt x="376063" y="0"/>
                    <a:pt x="394608" y="18545"/>
                    <a:pt x="394608" y="41421"/>
                  </a:cubicBezTo>
                  <a:lnTo>
                    <a:pt x="394608" y="385458"/>
                  </a:lnTo>
                  <a:cubicBezTo>
                    <a:pt x="394608" y="408334"/>
                    <a:pt x="376063" y="426879"/>
                    <a:pt x="353187" y="426879"/>
                  </a:cubicBezTo>
                  <a:lnTo>
                    <a:pt x="41421" y="426879"/>
                  </a:lnTo>
                  <a:cubicBezTo>
                    <a:pt x="18545" y="426879"/>
                    <a:pt x="0" y="408334"/>
                    <a:pt x="0" y="385458"/>
                  </a:cubicBezTo>
                  <a:lnTo>
                    <a:pt x="0" y="41421"/>
                  </a:lnTo>
                  <a:cubicBezTo>
                    <a:pt x="0" y="18545"/>
                    <a:pt x="18545" y="0"/>
                    <a:pt x="41421" y="0"/>
                  </a:cubicBezTo>
                  <a:close/>
                </a:path>
              </a:pathLst>
            </a:custGeom>
            <a:blipFill>
              <a:blip r:embed="rId9"/>
              <a:stretch>
                <a:fillRect l="-56215" t="-9362" r="-21354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8130652" y="833165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6" y="0"/>
                </a:lnTo>
                <a:lnTo>
                  <a:pt x="397636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969198" y="7874443"/>
            <a:ext cx="257640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u="sng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  <a:hlinkClick r:id="rId12" tooltip="https://shreshth-portfolio.vercel.app"/>
              </a:rPr>
              <a:t>View Portfolio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49859" y="8067665"/>
            <a:ext cx="1760910" cy="2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Now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73948" y="6109003"/>
            <a:ext cx="5904057" cy="8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i="true">
                <a:solidFill>
                  <a:srgbClr val="5A59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Helping brands scale with data-driven strategy, creativity &amp; measurable ROI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14681" y="7874443"/>
            <a:ext cx="1960038" cy="6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Happy Client Score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2170" y="3374199"/>
            <a:ext cx="5418071" cy="5330028"/>
          </a:xfrm>
          <a:custGeom>
            <a:avLst/>
            <a:gdLst/>
            <a:ahLst/>
            <a:cxnLst/>
            <a:rect r="r" b="b" t="t" l="l"/>
            <a:pathLst>
              <a:path h="5330028" w="5418071">
                <a:moveTo>
                  <a:pt x="0" y="0"/>
                </a:moveTo>
                <a:lnTo>
                  <a:pt x="5418071" y="0"/>
                </a:lnTo>
                <a:lnTo>
                  <a:pt x="5418071" y="5330028"/>
                </a:lnTo>
                <a:lnTo>
                  <a:pt x="0" y="533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4185" y="2446804"/>
            <a:ext cx="4304171" cy="6050967"/>
            <a:chOff x="0" y="0"/>
            <a:chExt cx="555518" cy="780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518" cy="780969"/>
            </a:xfrm>
            <a:custGeom>
              <a:avLst/>
              <a:gdLst/>
              <a:ahLst/>
              <a:cxnLst/>
              <a:rect r="r" b="b" t="t" l="l"/>
              <a:pathLst>
                <a:path h="780969" w="555518">
                  <a:moveTo>
                    <a:pt x="71948" y="0"/>
                  </a:moveTo>
                  <a:lnTo>
                    <a:pt x="483570" y="0"/>
                  </a:lnTo>
                  <a:cubicBezTo>
                    <a:pt x="502652" y="0"/>
                    <a:pt x="520952" y="7580"/>
                    <a:pt x="534445" y="21073"/>
                  </a:cubicBezTo>
                  <a:cubicBezTo>
                    <a:pt x="547938" y="34566"/>
                    <a:pt x="555518" y="52866"/>
                    <a:pt x="555518" y="71948"/>
                  </a:cubicBezTo>
                  <a:lnTo>
                    <a:pt x="555518" y="709021"/>
                  </a:lnTo>
                  <a:cubicBezTo>
                    <a:pt x="555518" y="728103"/>
                    <a:pt x="547938" y="746403"/>
                    <a:pt x="534445" y="759896"/>
                  </a:cubicBezTo>
                  <a:cubicBezTo>
                    <a:pt x="520952" y="773389"/>
                    <a:pt x="502652" y="780969"/>
                    <a:pt x="483570" y="780969"/>
                  </a:cubicBezTo>
                  <a:lnTo>
                    <a:pt x="71948" y="780969"/>
                  </a:lnTo>
                  <a:cubicBezTo>
                    <a:pt x="52866" y="780969"/>
                    <a:pt x="34566" y="773389"/>
                    <a:pt x="21073" y="759896"/>
                  </a:cubicBezTo>
                  <a:cubicBezTo>
                    <a:pt x="7580" y="746403"/>
                    <a:pt x="0" y="728103"/>
                    <a:pt x="0" y="709021"/>
                  </a:cubicBezTo>
                  <a:lnTo>
                    <a:pt x="0" y="71948"/>
                  </a:lnTo>
                  <a:cubicBezTo>
                    <a:pt x="0" y="52866"/>
                    <a:pt x="7580" y="34566"/>
                    <a:pt x="21073" y="21073"/>
                  </a:cubicBezTo>
                  <a:cubicBezTo>
                    <a:pt x="34566" y="7580"/>
                    <a:pt x="52866" y="0"/>
                    <a:pt x="71948" y="0"/>
                  </a:cubicBezTo>
                  <a:close/>
                </a:path>
              </a:pathLst>
            </a:custGeom>
            <a:blipFill>
              <a:blip r:embed="rId4"/>
              <a:stretch>
                <a:fillRect l="-110875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06378" y="2446804"/>
            <a:ext cx="4609656" cy="6050967"/>
            <a:chOff x="0" y="0"/>
            <a:chExt cx="1214066" cy="1593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4066" cy="1593670"/>
            </a:xfrm>
            <a:custGeom>
              <a:avLst/>
              <a:gdLst/>
              <a:ahLst/>
              <a:cxnLst/>
              <a:rect r="r" b="b" t="t" l="l"/>
              <a:pathLst>
                <a:path h="1593670" w="1214066">
                  <a:moveTo>
                    <a:pt x="50385" y="0"/>
                  </a:moveTo>
                  <a:lnTo>
                    <a:pt x="1163681" y="0"/>
                  </a:lnTo>
                  <a:cubicBezTo>
                    <a:pt x="1177044" y="0"/>
                    <a:pt x="1189859" y="5308"/>
                    <a:pt x="1199308" y="14757"/>
                  </a:cubicBezTo>
                  <a:cubicBezTo>
                    <a:pt x="1208757" y="24206"/>
                    <a:pt x="1214066" y="37022"/>
                    <a:pt x="1214066" y="50385"/>
                  </a:cubicBezTo>
                  <a:lnTo>
                    <a:pt x="1214066" y="1543285"/>
                  </a:lnTo>
                  <a:cubicBezTo>
                    <a:pt x="1214066" y="1556648"/>
                    <a:pt x="1208757" y="1569464"/>
                    <a:pt x="1199308" y="1578913"/>
                  </a:cubicBezTo>
                  <a:cubicBezTo>
                    <a:pt x="1189859" y="1588362"/>
                    <a:pt x="1177044" y="1593670"/>
                    <a:pt x="1163681" y="1593670"/>
                  </a:cubicBezTo>
                  <a:lnTo>
                    <a:pt x="50385" y="1593670"/>
                  </a:lnTo>
                  <a:cubicBezTo>
                    <a:pt x="37022" y="1593670"/>
                    <a:pt x="24206" y="1588362"/>
                    <a:pt x="14757" y="1578913"/>
                  </a:cubicBezTo>
                  <a:cubicBezTo>
                    <a:pt x="5308" y="1569464"/>
                    <a:pt x="0" y="1556648"/>
                    <a:pt x="0" y="1543285"/>
                  </a:cubicBezTo>
                  <a:lnTo>
                    <a:pt x="0" y="50385"/>
                  </a:lnTo>
                  <a:cubicBezTo>
                    <a:pt x="0" y="37022"/>
                    <a:pt x="5308" y="24206"/>
                    <a:pt x="14757" y="14757"/>
                  </a:cubicBezTo>
                  <a:cubicBezTo>
                    <a:pt x="24206" y="5308"/>
                    <a:pt x="37022" y="0"/>
                    <a:pt x="50385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14066" cy="161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48582" y="2816859"/>
            <a:ext cx="773174" cy="773174"/>
            <a:chOff x="0" y="0"/>
            <a:chExt cx="1030898" cy="10308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0859" cy="1030859"/>
            </a:xfrm>
            <a:custGeom>
              <a:avLst/>
              <a:gdLst/>
              <a:ahLst/>
              <a:cxnLst/>
              <a:rect r="r" b="b" t="t" l="l"/>
              <a:pathLst>
                <a:path h="1030859" w="1030859">
                  <a:moveTo>
                    <a:pt x="0" y="515493"/>
                  </a:moveTo>
                  <a:cubicBezTo>
                    <a:pt x="0" y="230759"/>
                    <a:pt x="230759" y="0"/>
                    <a:pt x="515493" y="0"/>
                  </a:cubicBezTo>
                  <a:cubicBezTo>
                    <a:pt x="800227" y="0"/>
                    <a:pt x="1030859" y="230759"/>
                    <a:pt x="1030859" y="515493"/>
                  </a:cubicBezTo>
                  <a:cubicBezTo>
                    <a:pt x="1030859" y="800227"/>
                    <a:pt x="800100" y="1030859"/>
                    <a:pt x="515493" y="1030859"/>
                  </a:cubicBezTo>
                  <a:cubicBezTo>
                    <a:pt x="230886" y="1030859"/>
                    <a:pt x="0" y="800100"/>
                    <a:pt x="0" y="515493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10470" y="2949679"/>
            <a:ext cx="449397" cy="507533"/>
          </a:xfrm>
          <a:custGeom>
            <a:avLst/>
            <a:gdLst/>
            <a:ahLst/>
            <a:cxnLst/>
            <a:rect r="r" b="b" t="t" l="l"/>
            <a:pathLst>
              <a:path h="507533" w="449397">
                <a:moveTo>
                  <a:pt x="0" y="0"/>
                </a:moveTo>
                <a:lnTo>
                  <a:pt x="449397" y="0"/>
                </a:lnTo>
                <a:lnTo>
                  <a:pt x="449397" y="507532"/>
                </a:lnTo>
                <a:lnTo>
                  <a:pt x="0" y="50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47018" y="2606756"/>
            <a:ext cx="4525471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My Marketing Approach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8370" y="4131304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01. Audit &amp; 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48370" y="6181428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04. Measurement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8370" y="4814679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02. Strategy &amp; Messaging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48370" y="6864803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05. Optimization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8370" y="5498054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03. Execution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8370" y="7548174"/>
            <a:ext cx="406766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06. Tracking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7018" y="6760028"/>
            <a:ext cx="4525471" cy="326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 apply a structured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Audit → Create → Execute →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Optimize framework to deliver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measurable growth. My approach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balances creativity with analytics,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ensuring campaigns not only launch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but also scale effectively.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547018" y="6020163"/>
            <a:ext cx="419741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Data-driven marketing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2311" y="1443022"/>
            <a:ext cx="3189884" cy="3585486"/>
            <a:chOff x="0" y="0"/>
            <a:chExt cx="840134" cy="944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134" cy="944325"/>
            </a:xfrm>
            <a:custGeom>
              <a:avLst/>
              <a:gdLst/>
              <a:ahLst/>
              <a:cxnLst/>
              <a:rect r="r" b="b" t="t" l="l"/>
              <a:pathLst>
                <a:path h="944325" w="840134">
                  <a:moveTo>
                    <a:pt x="72811" y="0"/>
                  </a:moveTo>
                  <a:lnTo>
                    <a:pt x="767323" y="0"/>
                  </a:lnTo>
                  <a:cubicBezTo>
                    <a:pt x="786634" y="0"/>
                    <a:pt x="805153" y="7671"/>
                    <a:pt x="818808" y="21326"/>
                  </a:cubicBezTo>
                  <a:cubicBezTo>
                    <a:pt x="832463" y="34980"/>
                    <a:pt x="840134" y="53500"/>
                    <a:pt x="840134" y="72811"/>
                  </a:cubicBezTo>
                  <a:lnTo>
                    <a:pt x="840134" y="871515"/>
                  </a:lnTo>
                  <a:cubicBezTo>
                    <a:pt x="840134" y="911727"/>
                    <a:pt x="807535" y="944325"/>
                    <a:pt x="767323" y="944325"/>
                  </a:cubicBezTo>
                  <a:lnTo>
                    <a:pt x="72811" y="944325"/>
                  </a:lnTo>
                  <a:cubicBezTo>
                    <a:pt x="32598" y="944325"/>
                    <a:pt x="0" y="911727"/>
                    <a:pt x="0" y="871515"/>
                  </a:cubicBezTo>
                  <a:lnTo>
                    <a:pt x="0" y="72811"/>
                  </a:lnTo>
                  <a:cubicBezTo>
                    <a:pt x="0" y="32598"/>
                    <a:pt x="32598" y="0"/>
                    <a:pt x="72811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40134" cy="963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37508" y="2018118"/>
            <a:ext cx="773173" cy="773173"/>
            <a:chOff x="0" y="0"/>
            <a:chExt cx="1042192" cy="1042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81643" y="7514750"/>
            <a:ext cx="2632448" cy="731718"/>
            <a:chOff x="0" y="0"/>
            <a:chExt cx="693320" cy="192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3320" cy="192716"/>
            </a:xfrm>
            <a:custGeom>
              <a:avLst/>
              <a:gdLst/>
              <a:ahLst/>
              <a:cxnLst/>
              <a:rect r="r" b="b" t="t" l="l"/>
              <a:pathLst>
                <a:path h="192716" w="693320">
                  <a:moveTo>
                    <a:pt x="96358" y="0"/>
                  </a:moveTo>
                  <a:lnTo>
                    <a:pt x="596962" y="0"/>
                  </a:lnTo>
                  <a:cubicBezTo>
                    <a:pt x="650179" y="0"/>
                    <a:pt x="693320" y="43141"/>
                    <a:pt x="693320" y="96358"/>
                  </a:cubicBezTo>
                  <a:lnTo>
                    <a:pt x="693320" y="96358"/>
                  </a:lnTo>
                  <a:cubicBezTo>
                    <a:pt x="693320" y="121914"/>
                    <a:pt x="683168" y="146423"/>
                    <a:pt x="665097" y="164493"/>
                  </a:cubicBezTo>
                  <a:cubicBezTo>
                    <a:pt x="647026" y="182564"/>
                    <a:pt x="622517" y="192716"/>
                    <a:pt x="596962" y="192716"/>
                  </a:cubicBezTo>
                  <a:lnTo>
                    <a:pt x="96358" y="192716"/>
                  </a:lnTo>
                  <a:cubicBezTo>
                    <a:pt x="70802" y="192716"/>
                    <a:pt x="46293" y="182564"/>
                    <a:pt x="28223" y="164493"/>
                  </a:cubicBezTo>
                  <a:cubicBezTo>
                    <a:pt x="10152" y="146423"/>
                    <a:pt x="0" y="121914"/>
                    <a:pt x="0" y="96358"/>
                  </a:cubicBezTo>
                  <a:lnTo>
                    <a:pt x="0" y="96358"/>
                  </a:lnTo>
                  <a:cubicBezTo>
                    <a:pt x="0" y="70802"/>
                    <a:pt x="10152" y="46293"/>
                    <a:pt x="28223" y="28223"/>
                  </a:cubicBezTo>
                  <a:cubicBezTo>
                    <a:pt x="46293" y="10152"/>
                    <a:pt x="70802" y="0"/>
                    <a:pt x="96358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693320" cy="21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28023" y="7571591"/>
            <a:ext cx="602994" cy="6029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777131" y="5976592"/>
            <a:ext cx="698018" cy="698018"/>
            <a:chOff x="0" y="0"/>
            <a:chExt cx="1042192" cy="1042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FFEDFA"/>
            </a:solidFill>
            <a:ln w="38100" cap="sq">
              <a:solidFill>
                <a:srgbClr val="3F307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465150" y="7723896"/>
            <a:ext cx="223376" cy="284391"/>
          </a:xfrm>
          <a:custGeom>
            <a:avLst/>
            <a:gdLst/>
            <a:ahLst/>
            <a:cxnLst/>
            <a:rect r="r" b="b" t="t" l="l"/>
            <a:pathLst>
              <a:path h="284391" w="223376">
                <a:moveTo>
                  <a:pt x="0" y="0"/>
                </a:moveTo>
                <a:lnTo>
                  <a:pt x="223376" y="0"/>
                </a:lnTo>
                <a:lnTo>
                  <a:pt x="223376" y="284391"/>
                </a:lnTo>
                <a:lnTo>
                  <a:pt x="0" y="28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67402" y="2142266"/>
            <a:ext cx="521567" cy="477945"/>
          </a:xfrm>
          <a:custGeom>
            <a:avLst/>
            <a:gdLst/>
            <a:ahLst/>
            <a:cxnLst/>
            <a:rect r="r" b="b" t="t" l="l"/>
            <a:pathLst>
              <a:path h="477945" w="521567">
                <a:moveTo>
                  <a:pt x="0" y="0"/>
                </a:moveTo>
                <a:lnTo>
                  <a:pt x="521566" y="0"/>
                </a:lnTo>
                <a:lnTo>
                  <a:pt x="521566" y="477944"/>
                </a:lnTo>
                <a:lnTo>
                  <a:pt x="0" y="47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42195" y="5416004"/>
            <a:ext cx="3493245" cy="3436480"/>
          </a:xfrm>
          <a:custGeom>
            <a:avLst/>
            <a:gdLst/>
            <a:ahLst/>
            <a:cxnLst/>
            <a:rect r="r" b="b" t="t" l="l"/>
            <a:pathLst>
              <a:path h="3436480" w="3493245">
                <a:moveTo>
                  <a:pt x="0" y="0"/>
                </a:moveTo>
                <a:lnTo>
                  <a:pt x="3493245" y="0"/>
                </a:lnTo>
                <a:lnTo>
                  <a:pt x="3493245" y="3436480"/>
                </a:lnTo>
                <a:lnTo>
                  <a:pt x="0" y="343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914334" y="5416004"/>
            <a:ext cx="4515122" cy="3333287"/>
            <a:chOff x="0" y="0"/>
            <a:chExt cx="582745" cy="430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2745" cy="430211"/>
            </a:xfrm>
            <a:custGeom>
              <a:avLst/>
              <a:gdLst/>
              <a:ahLst/>
              <a:cxnLst/>
              <a:rect r="r" b="b" t="t" l="l"/>
              <a:pathLst>
                <a:path h="430211" w="582745">
                  <a:moveTo>
                    <a:pt x="60013" y="0"/>
                  </a:moveTo>
                  <a:lnTo>
                    <a:pt x="522732" y="0"/>
                  </a:lnTo>
                  <a:cubicBezTo>
                    <a:pt x="538648" y="0"/>
                    <a:pt x="553913" y="6323"/>
                    <a:pt x="565167" y="17577"/>
                  </a:cubicBezTo>
                  <a:cubicBezTo>
                    <a:pt x="576422" y="28832"/>
                    <a:pt x="582745" y="44097"/>
                    <a:pt x="582745" y="60013"/>
                  </a:cubicBezTo>
                  <a:lnTo>
                    <a:pt x="582745" y="370198"/>
                  </a:lnTo>
                  <a:cubicBezTo>
                    <a:pt x="582745" y="386114"/>
                    <a:pt x="576422" y="401379"/>
                    <a:pt x="565167" y="412634"/>
                  </a:cubicBezTo>
                  <a:cubicBezTo>
                    <a:pt x="553913" y="423888"/>
                    <a:pt x="538648" y="430211"/>
                    <a:pt x="522732" y="430211"/>
                  </a:cubicBezTo>
                  <a:lnTo>
                    <a:pt x="60013" y="430211"/>
                  </a:lnTo>
                  <a:cubicBezTo>
                    <a:pt x="44097" y="430211"/>
                    <a:pt x="28832" y="423888"/>
                    <a:pt x="17577" y="412634"/>
                  </a:cubicBezTo>
                  <a:cubicBezTo>
                    <a:pt x="6323" y="401379"/>
                    <a:pt x="0" y="386114"/>
                    <a:pt x="0" y="370198"/>
                  </a:cubicBezTo>
                  <a:lnTo>
                    <a:pt x="0" y="60013"/>
                  </a:lnTo>
                  <a:cubicBezTo>
                    <a:pt x="0" y="44097"/>
                    <a:pt x="6323" y="28832"/>
                    <a:pt x="17577" y="17577"/>
                  </a:cubicBezTo>
                  <a:cubicBezTo>
                    <a:pt x="28832" y="6323"/>
                    <a:pt x="44097" y="0"/>
                    <a:pt x="60013" y="0"/>
                  </a:cubicBezTo>
                  <a:close/>
                </a:path>
              </a:pathLst>
            </a:custGeom>
            <a:blipFill>
              <a:blip r:embed="rId8"/>
              <a:stretch>
                <a:fillRect l="-19192" t="-12483" r="-5368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082509" y="4750317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897022" y="6205164"/>
            <a:ext cx="462326" cy="264786"/>
          </a:xfrm>
          <a:custGeom>
            <a:avLst/>
            <a:gdLst/>
            <a:ahLst/>
            <a:cxnLst/>
            <a:rect r="r" b="b" t="t" l="l"/>
            <a:pathLst>
              <a:path h="264786" w="462326">
                <a:moveTo>
                  <a:pt x="0" y="0"/>
                </a:moveTo>
                <a:lnTo>
                  <a:pt x="462326" y="0"/>
                </a:lnTo>
                <a:lnTo>
                  <a:pt x="462326" y="264786"/>
                </a:lnTo>
                <a:lnTo>
                  <a:pt x="0" y="264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235440" y="2324088"/>
            <a:ext cx="6837045" cy="16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Passion, Innovation, and Success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29767" y="3815574"/>
            <a:ext cx="2576401" cy="96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Long-term goals and commitment to excellence.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11535" y="5748025"/>
            <a:ext cx="4860950" cy="121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is plan outlines key initiatives in market research, digital promotion, customer engagement, and brand positioning.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73082" y="7714371"/>
            <a:ext cx="1760910" cy="2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 More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29765" y="7495699"/>
            <a:ext cx="2576401" cy="6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Key milestones and recognitions.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5128" y="5555139"/>
            <a:ext cx="3463439" cy="3407158"/>
          </a:xfrm>
          <a:custGeom>
            <a:avLst/>
            <a:gdLst/>
            <a:ahLst/>
            <a:cxnLst/>
            <a:rect r="r" b="b" t="t" l="l"/>
            <a:pathLst>
              <a:path h="3407158" w="3463439">
                <a:moveTo>
                  <a:pt x="0" y="0"/>
                </a:moveTo>
                <a:lnTo>
                  <a:pt x="3463439" y="0"/>
                </a:lnTo>
                <a:lnTo>
                  <a:pt x="3463439" y="3407157"/>
                </a:lnTo>
                <a:lnTo>
                  <a:pt x="0" y="340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07439" y="5624427"/>
            <a:ext cx="3243667" cy="3118617"/>
            <a:chOff x="0" y="0"/>
            <a:chExt cx="418644" cy="402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644" cy="402505"/>
            </a:xfrm>
            <a:custGeom>
              <a:avLst/>
              <a:gdLst/>
              <a:ahLst/>
              <a:cxnLst/>
              <a:rect r="r" b="b" t="t" l="l"/>
              <a:pathLst>
                <a:path h="402505" w="418644">
                  <a:moveTo>
                    <a:pt x="83537" y="0"/>
                  </a:moveTo>
                  <a:lnTo>
                    <a:pt x="335107" y="0"/>
                  </a:lnTo>
                  <a:cubicBezTo>
                    <a:pt x="357263" y="0"/>
                    <a:pt x="378511" y="8801"/>
                    <a:pt x="394177" y="24468"/>
                  </a:cubicBezTo>
                  <a:cubicBezTo>
                    <a:pt x="409843" y="40134"/>
                    <a:pt x="418644" y="61382"/>
                    <a:pt x="418644" y="83537"/>
                  </a:cubicBezTo>
                  <a:lnTo>
                    <a:pt x="418644" y="318967"/>
                  </a:lnTo>
                  <a:cubicBezTo>
                    <a:pt x="418644" y="365104"/>
                    <a:pt x="381243" y="402505"/>
                    <a:pt x="335107" y="402505"/>
                  </a:cubicBezTo>
                  <a:lnTo>
                    <a:pt x="83537" y="402505"/>
                  </a:lnTo>
                  <a:cubicBezTo>
                    <a:pt x="61382" y="402505"/>
                    <a:pt x="40134" y="393704"/>
                    <a:pt x="24468" y="378037"/>
                  </a:cubicBezTo>
                  <a:cubicBezTo>
                    <a:pt x="8801" y="362371"/>
                    <a:pt x="0" y="341123"/>
                    <a:pt x="0" y="318967"/>
                  </a:cubicBezTo>
                  <a:lnTo>
                    <a:pt x="0" y="83537"/>
                  </a:lnTo>
                  <a:cubicBezTo>
                    <a:pt x="0" y="37401"/>
                    <a:pt x="37401" y="0"/>
                    <a:pt x="83537" y="0"/>
                  </a:cubicBezTo>
                  <a:close/>
                </a:path>
              </a:pathLst>
            </a:custGeom>
            <a:blipFill>
              <a:blip r:embed="rId4"/>
              <a:stretch>
                <a:fillRect l="-22108" t="0" r="-22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97784" y="5624427"/>
            <a:ext cx="3189884" cy="3118617"/>
            <a:chOff x="0" y="0"/>
            <a:chExt cx="840134" cy="821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0134" cy="821364"/>
            </a:xfrm>
            <a:custGeom>
              <a:avLst/>
              <a:gdLst/>
              <a:ahLst/>
              <a:cxnLst/>
              <a:rect r="r" b="b" t="t" l="l"/>
              <a:pathLst>
                <a:path h="821364" w="840134">
                  <a:moveTo>
                    <a:pt x="72811" y="0"/>
                  </a:moveTo>
                  <a:lnTo>
                    <a:pt x="767323" y="0"/>
                  </a:lnTo>
                  <a:cubicBezTo>
                    <a:pt x="786634" y="0"/>
                    <a:pt x="805153" y="7671"/>
                    <a:pt x="818808" y="21326"/>
                  </a:cubicBezTo>
                  <a:cubicBezTo>
                    <a:pt x="832463" y="34980"/>
                    <a:pt x="840134" y="53500"/>
                    <a:pt x="840134" y="72811"/>
                  </a:cubicBezTo>
                  <a:lnTo>
                    <a:pt x="840134" y="748553"/>
                  </a:lnTo>
                  <a:cubicBezTo>
                    <a:pt x="840134" y="788766"/>
                    <a:pt x="807535" y="821364"/>
                    <a:pt x="767323" y="821364"/>
                  </a:cubicBezTo>
                  <a:lnTo>
                    <a:pt x="72811" y="821364"/>
                  </a:lnTo>
                  <a:cubicBezTo>
                    <a:pt x="32598" y="821364"/>
                    <a:pt x="0" y="788766"/>
                    <a:pt x="0" y="748553"/>
                  </a:cubicBezTo>
                  <a:lnTo>
                    <a:pt x="0" y="72811"/>
                  </a:lnTo>
                  <a:cubicBezTo>
                    <a:pt x="0" y="32598"/>
                    <a:pt x="32598" y="0"/>
                    <a:pt x="72811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40134" cy="840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85128" y="1791484"/>
            <a:ext cx="3139086" cy="3585486"/>
            <a:chOff x="0" y="0"/>
            <a:chExt cx="826755" cy="944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755" cy="944325"/>
            </a:xfrm>
            <a:custGeom>
              <a:avLst/>
              <a:gdLst/>
              <a:ahLst/>
              <a:cxnLst/>
              <a:rect r="r" b="b" t="t" l="l"/>
              <a:pathLst>
                <a:path h="944325" w="826755">
                  <a:moveTo>
                    <a:pt x="73989" y="0"/>
                  </a:moveTo>
                  <a:lnTo>
                    <a:pt x="752766" y="0"/>
                  </a:lnTo>
                  <a:cubicBezTo>
                    <a:pt x="772389" y="0"/>
                    <a:pt x="791209" y="7795"/>
                    <a:pt x="805084" y="21671"/>
                  </a:cubicBezTo>
                  <a:cubicBezTo>
                    <a:pt x="818960" y="35546"/>
                    <a:pt x="826755" y="54366"/>
                    <a:pt x="826755" y="73989"/>
                  </a:cubicBezTo>
                  <a:lnTo>
                    <a:pt x="826755" y="870337"/>
                  </a:lnTo>
                  <a:cubicBezTo>
                    <a:pt x="826755" y="911200"/>
                    <a:pt x="793629" y="944325"/>
                    <a:pt x="752766" y="944325"/>
                  </a:cubicBezTo>
                  <a:lnTo>
                    <a:pt x="73989" y="944325"/>
                  </a:lnTo>
                  <a:cubicBezTo>
                    <a:pt x="54366" y="944325"/>
                    <a:pt x="35546" y="936530"/>
                    <a:pt x="21671" y="922655"/>
                  </a:cubicBezTo>
                  <a:cubicBezTo>
                    <a:pt x="7795" y="908779"/>
                    <a:pt x="0" y="889960"/>
                    <a:pt x="0" y="870337"/>
                  </a:cubicBezTo>
                  <a:lnTo>
                    <a:pt x="0" y="73989"/>
                  </a:lnTo>
                  <a:cubicBezTo>
                    <a:pt x="0" y="54366"/>
                    <a:pt x="7795" y="35546"/>
                    <a:pt x="21671" y="21671"/>
                  </a:cubicBezTo>
                  <a:cubicBezTo>
                    <a:pt x="35546" y="7795"/>
                    <a:pt x="54366" y="0"/>
                    <a:pt x="73989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755" cy="963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38206" y="2247136"/>
            <a:ext cx="773174" cy="773174"/>
            <a:chOff x="0" y="0"/>
            <a:chExt cx="1042192" cy="10421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16000" y="7873604"/>
            <a:ext cx="1895380" cy="596520"/>
            <a:chOff x="0" y="0"/>
            <a:chExt cx="499195" cy="1571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195" cy="157108"/>
            </a:xfrm>
            <a:custGeom>
              <a:avLst/>
              <a:gdLst/>
              <a:ahLst/>
              <a:cxnLst/>
              <a:rect r="r" b="b" t="t" l="l"/>
              <a:pathLst>
                <a:path h="157108" w="499195">
                  <a:moveTo>
                    <a:pt x="78554" y="0"/>
                  </a:moveTo>
                  <a:lnTo>
                    <a:pt x="420641" y="0"/>
                  </a:lnTo>
                  <a:cubicBezTo>
                    <a:pt x="441475" y="0"/>
                    <a:pt x="461455" y="8276"/>
                    <a:pt x="476187" y="23008"/>
                  </a:cubicBezTo>
                  <a:cubicBezTo>
                    <a:pt x="490919" y="37740"/>
                    <a:pt x="499195" y="57720"/>
                    <a:pt x="499195" y="78554"/>
                  </a:cubicBezTo>
                  <a:lnTo>
                    <a:pt x="499195" y="78554"/>
                  </a:lnTo>
                  <a:cubicBezTo>
                    <a:pt x="499195" y="99388"/>
                    <a:pt x="490919" y="119368"/>
                    <a:pt x="476187" y="134100"/>
                  </a:cubicBezTo>
                  <a:cubicBezTo>
                    <a:pt x="461455" y="148832"/>
                    <a:pt x="441475" y="157108"/>
                    <a:pt x="420641" y="157108"/>
                  </a:cubicBezTo>
                  <a:lnTo>
                    <a:pt x="78554" y="157108"/>
                  </a:lnTo>
                  <a:cubicBezTo>
                    <a:pt x="57720" y="157108"/>
                    <a:pt x="37740" y="148832"/>
                    <a:pt x="23008" y="134100"/>
                  </a:cubicBezTo>
                  <a:cubicBezTo>
                    <a:pt x="8276" y="119368"/>
                    <a:pt x="0" y="99388"/>
                    <a:pt x="0" y="78554"/>
                  </a:cubicBezTo>
                  <a:lnTo>
                    <a:pt x="0" y="78554"/>
                  </a:lnTo>
                  <a:cubicBezTo>
                    <a:pt x="0" y="57720"/>
                    <a:pt x="8276" y="37740"/>
                    <a:pt x="23008" y="23008"/>
                  </a:cubicBezTo>
                  <a:cubicBezTo>
                    <a:pt x="37740" y="8276"/>
                    <a:pt x="57720" y="0"/>
                    <a:pt x="78554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99195" cy="17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88850" y="4979335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12105" y="2393026"/>
            <a:ext cx="425377" cy="481393"/>
          </a:xfrm>
          <a:custGeom>
            <a:avLst/>
            <a:gdLst/>
            <a:ahLst/>
            <a:cxnLst/>
            <a:rect r="r" b="b" t="t" l="l"/>
            <a:pathLst>
              <a:path h="481393" w="425377">
                <a:moveTo>
                  <a:pt x="0" y="0"/>
                </a:moveTo>
                <a:lnTo>
                  <a:pt x="425377" y="0"/>
                </a:lnTo>
                <a:lnTo>
                  <a:pt x="425377" y="481393"/>
                </a:lnTo>
                <a:lnTo>
                  <a:pt x="0" y="481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57754" y="2011269"/>
            <a:ext cx="7098306" cy="251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Key Market Insights: Understanding the Landscape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57754" y="5822388"/>
            <a:ext cx="5828532" cy="121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ith a clear roadmap, we aim to strengthen our competitive advantage, increase awareness, and drive long-term business success.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57754" y="7339680"/>
            <a:ext cx="5828532" cy="121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 includes strategies in digital marketing, social media, and targeted campaigns to ensure measurable results.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34979" y="4044592"/>
            <a:ext cx="2576401" cy="96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Identification Of Growth Areas And Market Gaps.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07440" y="8008224"/>
            <a:ext cx="1717014" cy="2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3F3073"/>
                </a:solidFill>
                <a:latin typeface="Poppins"/>
                <a:ea typeface="Poppins"/>
                <a:cs typeface="Poppins"/>
                <a:sym typeface="Poppins"/>
              </a:rPr>
              <a:t>See Articles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93532" y="7134893"/>
            <a:ext cx="2537230" cy="121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r goal is to create sustainable growth by staying relevant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93532" y="6061728"/>
            <a:ext cx="2702697" cy="33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Trends Impacting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7529" y="6586214"/>
            <a:ext cx="3029672" cy="1356074"/>
            <a:chOff x="0" y="0"/>
            <a:chExt cx="797938" cy="357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7938" cy="357155"/>
            </a:xfrm>
            <a:custGeom>
              <a:avLst/>
              <a:gdLst/>
              <a:ahLst/>
              <a:cxnLst/>
              <a:rect r="r" b="b" t="t" l="l"/>
              <a:pathLst>
                <a:path h="357155" w="797938">
                  <a:moveTo>
                    <a:pt x="76661" y="0"/>
                  </a:moveTo>
                  <a:lnTo>
                    <a:pt x="721277" y="0"/>
                  </a:lnTo>
                  <a:cubicBezTo>
                    <a:pt x="741609" y="0"/>
                    <a:pt x="761108" y="8077"/>
                    <a:pt x="775485" y="22453"/>
                  </a:cubicBezTo>
                  <a:cubicBezTo>
                    <a:pt x="789861" y="36830"/>
                    <a:pt x="797938" y="56329"/>
                    <a:pt x="797938" y="76661"/>
                  </a:cubicBezTo>
                  <a:lnTo>
                    <a:pt x="797938" y="280494"/>
                  </a:lnTo>
                  <a:cubicBezTo>
                    <a:pt x="797938" y="300826"/>
                    <a:pt x="789861" y="320325"/>
                    <a:pt x="775485" y="334702"/>
                  </a:cubicBezTo>
                  <a:cubicBezTo>
                    <a:pt x="761108" y="349079"/>
                    <a:pt x="741609" y="357155"/>
                    <a:pt x="721277" y="357155"/>
                  </a:cubicBezTo>
                  <a:lnTo>
                    <a:pt x="76661" y="357155"/>
                  </a:lnTo>
                  <a:cubicBezTo>
                    <a:pt x="56329" y="357155"/>
                    <a:pt x="36830" y="349079"/>
                    <a:pt x="22453" y="334702"/>
                  </a:cubicBezTo>
                  <a:cubicBezTo>
                    <a:pt x="8077" y="320325"/>
                    <a:pt x="0" y="300826"/>
                    <a:pt x="0" y="280494"/>
                  </a:cubicBezTo>
                  <a:lnTo>
                    <a:pt x="0" y="76661"/>
                  </a:lnTo>
                  <a:cubicBezTo>
                    <a:pt x="0" y="56329"/>
                    <a:pt x="8077" y="36830"/>
                    <a:pt x="22453" y="22453"/>
                  </a:cubicBezTo>
                  <a:cubicBezTo>
                    <a:pt x="36830" y="8077"/>
                    <a:pt x="56329" y="0"/>
                    <a:pt x="76661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797938" cy="37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34583" y="3043945"/>
            <a:ext cx="773173" cy="773173"/>
            <a:chOff x="0" y="0"/>
            <a:chExt cx="1042192" cy="1042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96504" y="3252502"/>
            <a:ext cx="449331" cy="361916"/>
          </a:xfrm>
          <a:custGeom>
            <a:avLst/>
            <a:gdLst/>
            <a:ahLst/>
            <a:cxnLst/>
            <a:rect r="r" b="b" t="t" l="l"/>
            <a:pathLst>
              <a:path h="361916" w="449331">
                <a:moveTo>
                  <a:pt x="0" y="0"/>
                </a:moveTo>
                <a:lnTo>
                  <a:pt x="449331" y="0"/>
                </a:lnTo>
                <a:lnTo>
                  <a:pt x="449331" y="361916"/>
                </a:lnTo>
                <a:lnTo>
                  <a:pt x="0" y="36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2220" y="3252502"/>
            <a:ext cx="3324981" cy="3270950"/>
          </a:xfrm>
          <a:custGeom>
            <a:avLst/>
            <a:gdLst/>
            <a:ahLst/>
            <a:cxnLst/>
            <a:rect r="r" b="b" t="t" l="l"/>
            <a:pathLst>
              <a:path h="3270950" w="3324981">
                <a:moveTo>
                  <a:pt x="0" y="0"/>
                </a:moveTo>
                <a:lnTo>
                  <a:pt x="3324981" y="0"/>
                </a:lnTo>
                <a:lnTo>
                  <a:pt x="3324981" y="3270950"/>
                </a:lnTo>
                <a:lnTo>
                  <a:pt x="0" y="327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7529" y="1404254"/>
            <a:ext cx="3029672" cy="4963887"/>
            <a:chOff x="0" y="0"/>
            <a:chExt cx="391025" cy="640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1025" cy="640665"/>
            </a:xfrm>
            <a:custGeom>
              <a:avLst/>
              <a:gdLst/>
              <a:ahLst/>
              <a:cxnLst/>
              <a:rect r="r" b="b" t="t" l="l"/>
              <a:pathLst>
                <a:path h="640665" w="391025">
                  <a:moveTo>
                    <a:pt x="63884" y="0"/>
                  </a:moveTo>
                  <a:lnTo>
                    <a:pt x="327141" y="0"/>
                  </a:lnTo>
                  <a:cubicBezTo>
                    <a:pt x="362423" y="0"/>
                    <a:pt x="391025" y="28602"/>
                    <a:pt x="391025" y="63884"/>
                  </a:cubicBezTo>
                  <a:lnTo>
                    <a:pt x="391025" y="576781"/>
                  </a:lnTo>
                  <a:cubicBezTo>
                    <a:pt x="391025" y="593724"/>
                    <a:pt x="384294" y="609973"/>
                    <a:pt x="372314" y="621954"/>
                  </a:cubicBezTo>
                  <a:cubicBezTo>
                    <a:pt x="360333" y="633934"/>
                    <a:pt x="344084" y="640665"/>
                    <a:pt x="327141" y="640665"/>
                  </a:cubicBezTo>
                  <a:lnTo>
                    <a:pt x="63884" y="640665"/>
                  </a:lnTo>
                  <a:cubicBezTo>
                    <a:pt x="28602" y="640665"/>
                    <a:pt x="0" y="612063"/>
                    <a:pt x="0" y="576781"/>
                  </a:cubicBezTo>
                  <a:lnTo>
                    <a:pt x="0" y="63884"/>
                  </a:lnTo>
                  <a:cubicBezTo>
                    <a:pt x="0" y="28602"/>
                    <a:pt x="28602" y="0"/>
                    <a:pt x="6388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14545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128651" y="5851974"/>
            <a:ext cx="3324981" cy="3270950"/>
          </a:xfrm>
          <a:custGeom>
            <a:avLst/>
            <a:gdLst/>
            <a:ahLst/>
            <a:cxnLst/>
            <a:rect r="r" b="b" t="t" l="l"/>
            <a:pathLst>
              <a:path h="3270950" w="3324981">
                <a:moveTo>
                  <a:pt x="0" y="0"/>
                </a:moveTo>
                <a:lnTo>
                  <a:pt x="3324981" y="0"/>
                </a:lnTo>
                <a:lnTo>
                  <a:pt x="3324981" y="3270950"/>
                </a:lnTo>
                <a:lnTo>
                  <a:pt x="0" y="327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133376" y="3984168"/>
            <a:ext cx="3029672" cy="4963887"/>
            <a:chOff x="0" y="0"/>
            <a:chExt cx="391025" cy="6406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1025" cy="640665"/>
            </a:xfrm>
            <a:custGeom>
              <a:avLst/>
              <a:gdLst/>
              <a:ahLst/>
              <a:cxnLst/>
              <a:rect r="r" b="b" t="t" l="l"/>
              <a:pathLst>
                <a:path h="640665" w="391025">
                  <a:moveTo>
                    <a:pt x="63884" y="0"/>
                  </a:moveTo>
                  <a:lnTo>
                    <a:pt x="327141" y="0"/>
                  </a:lnTo>
                  <a:cubicBezTo>
                    <a:pt x="362423" y="0"/>
                    <a:pt x="391025" y="28602"/>
                    <a:pt x="391025" y="63884"/>
                  </a:cubicBezTo>
                  <a:lnTo>
                    <a:pt x="391025" y="576781"/>
                  </a:lnTo>
                  <a:cubicBezTo>
                    <a:pt x="391025" y="593724"/>
                    <a:pt x="384294" y="609973"/>
                    <a:pt x="372314" y="621954"/>
                  </a:cubicBezTo>
                  <a:cubicBezTo>
                    <a:pt x="360333" y="633934"/>
                    <a:pt x="344084" y="640665"/>
                    <a:pt x="327141" y="640665"/>
                  </a:cubicBezTo>
                  <a:lnTo>
                    <a:pt x="63884" y="640665"/>
                  </a:lnTo>
                  <a:cubicBezTo>
                    <a:pt x="28602" y="640665"/>
                    <a:pt x="0" y="612063"/>
                    <a:pt x="0" y="576781"/>
                  </a:cubicBezTo>
                  <a:lnTo>
                    <a:pt x="0" y="63884"/>
                  </a:lnTo>
                  <a:cubicBezTo>
                    <a:pt x="0" y="28602"/>
                    <a:pt x="28602" y="0"/>
                    <a:pt x="63884" y="0"/>
                  </a:cubicBezTo>
                  <a:close/>
                </a:path>
              </a:pathLst>
            </a:custGeom>
            <a:blipFill>
              <a:blip r:embed="rId6"/>
              <a:stretch>
                <a:fillRect l="-94829" t="0" r="-5062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990481" y="8127400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59566" y="8127400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52311" y="8151459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21396" y="8151459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94319" y="2303301"/>
            <a:ext cx="6837045" cy="16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Tailored Solutions: Our Core Services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1021" y="5591941"/>
            <a:ext cx="6820589" cy="39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gu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ide to strengthen our brand presence.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1021" y="5291460"/>
            <a:ext cx="60272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01. Brand Strategy 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32965" y="6943936"/>
            <a:ext cx="2632796" cy="6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Essential Service Offering.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81021" y="6825665"/>
            <a:ext cx="6820589" cy="39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reach new audiences, and improve customer loyalty.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81021" y="6504402"/>
            <a:ext cx="6027294" cy="33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02. SEO &amp; SEM Optimization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1021" y="8017821"/>
            <a:ext cx="6820589" cy="80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By c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ombining data-driven insights with creative storytelling.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81021" y="7738125"/>
            <a:ext cx="6027294" cy="33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03. Public Relation &amp; Media Outreach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4333" y="1697257"/>
            <a:ext cx="3463439" cy="3407158"/>
          </a:xfrm>
          <a:custGeom>
            <a:avLst/>
            <a:gdLst/>
            <a:ahLst/>
            <a:cxnLst/>
            <a:rect r="r" b="b" t="t" l="l"/>
            <a:pathLst>
              <a:path h="3407158" w="3463439">
                <a:moveTo>
                  <a:pt x="0" y="0"/>
                </a:moveTo>
                <a:lnTo>
                  <a:pt x="3463438" y="0"/>
                </a:lnTo>
                <a:lnTo>
                  <a:pt x="3463438" y="3407158"/>
                </a:lnTo>
                <a:lnTo>
                  <a:pt x="0" y="340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2076" y="5704806"/>
            <a:ext cx="8564472" cy="3086108"/>
            <a:chOff x="0" y="0"/>
            <a:chExt cx="2255663" cy="812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5663" cy="812802"/>
            </a:xfrm>
            <a:custGeom>
              <a:avLst/>
              <a:gdLst/>
              <a:ahLst/>
              <a:cxnLst/>
              <a:rect r="r" b="b" t="t" l="l"/>
              <a:pathLst>
                <a:path h="812802" w="2255663">
                  <a:moveTo>
                    <a:pt x="27119" y="0"/>
                  </a:moveTo>
                  <a:lnTo>
                    <a:pt x="2228545" y="0"/>
                  </a:lnTo>
                  <a:cubicBezTo>
                    <a:pt x="2243522" y="0"/>
                    <a:pt x="2255663" y="12141"/>
                    <a:pt x="2255663" y="27119"/>
                  </a:cubicBezTo>
                  <a:lnTo>
                    <a:pt x="2255663" y="785683"/>
                  </a:lnTo>
                  <a:cubicBezTo>
                    <a:pt x="2255663" y="800660"/>
                    <a:pt x="2243522" y="812802"/>
                    <a:pt x="2228545" y="812802"/>
                  </a:cubicBezTo>
                  <a:lnTo>
                    <a:pt x="27119" y="812802"/>
                  </a:lnTo>
                  <a:cubicBezTo>
                    <a:pt x="12141" y="812802"/>
                    <a:pt x="0" y="800660"/>
                    <a:pt x="0" y="785683"/>
                  </a:cubicBezTo>
                  <a:lnTo>
                    <a:pt x="0" y="27119"/>
                  </a:lnTo>
                  <a:cubicBezTo>
                    <a:pt x="0" y="12141"/>
                    <a:pt x="12141" y="0"/>
                    <a:pt x="27119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255663" cy="83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59316" y="6829612"/>
            <a:ext cx="455730" cy="1174093"/>
            <a:chOff x="0" y="0"/>
            <a:chExt cx="120028" cy="3092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28" cy="309226"/>
            </a:xfrm>
            <a:custGeom>
              <a:avLst/>
              <a:gdLst/>
              <a:ahLst/>
              <a:cxnLst/>
              <a:rect r="r" b="b" t="t" l="l"/>
              <a:pathLst>
                <a:path h="309226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49212"/>
                  </a:lnTo>
                  <a:cubicBezTo>
                    <a:pt x="120028" y="265129"/>
                    <a:pt x="113705" y="280394"/>
                    <a:pt x="102450" y="291649"/>
                  </a:cubicBezTo>
                  <a:cubicBezTo>
                    <a:pt x="91195" y="302903"/>
                    <a:pt x="75931" y="309226"/>
                    <a:pt x="60014" y="309226"/>
                  </a:cubicBezTo>
                  <a:lnTo>
                    <a:pt x="60014" y="309226"/>
                  </a:lnTo>
                  <a:cubicBezTo>
                    <a:pt x="44097" y="309226"/>
                    <a:pt x="28832" y="302903"/>
                    <a:pt x="17578" y="291649"/>
                  </a:cubicBezTo>
                  <a:cubicBezTo>
                    <a:pt x="6323" y="280394"/>
                    <a:pt x="0" y="265129"/>
                    <a:pt x="0" y="249212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0028" cy="328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36575" y="7080606"/>
            <a:ext cx="455730" cy="923100"/>
            <a:chOff x="0" y="0"/>
            <a:chExt cx="120028" cy="2431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028" cy="243121"/>
            </a:xfrm>
            <a:custGeom>
              <a:avLst/>
              <a:gdLst/>
              <a:ahLst/>
              <a:cxnLst/>
              <a:rect r="r" b="b" t="t" l="l"/>
              <a:pathLst>
                <a:path h="243121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183107"/>
                  </a:lnTo>
                  <a:cubicBezTo>
                    <a:pt x="120028" y="199024"/>
                    <a:pt x="113705" y="214289"/>
                    <a:pt x="102450" y="225543"/>
                  </a:cubicBezTo>
                  <a:cubicBezTo>
                    <a:pt x="91195" y="236798"/>
                    <a:pt x="75931" y="243121"/>
                    <a:pt x="60014" y="243121"/>
                  </a:cubicBezTo>
                  <a:lnTo>
                    <a:pt x="60014" y="243121"/>
                  </a:lnTo>
                  <a:cubicBezTo>
                    <a:pt x="26869" y="243121"/>
                    <a:pt x="0" y="216252"/>
                    <a:pt x="0" y="183107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3F30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20028" cy="262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08858" y="1897470"/>
            <a:ext cx="6642999" cy="3361109"/>
            <a:chOff x="0" y="0"/>
            <a:chExt cx="1749596" cy="8852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9597" cy="885230"/>
            </a:xfrm>
            <a:custGeom>
              <a:avLst/>
              <a:gdLst/>
              <a:ahLst/>
              <a:cxnLst/>
              <a:rect r="r" b="b" t="t" l="l"/>
              <a:pathLst>
                <a:path h="885230" w="1749597">
                  <a:moveTo>
                    <a:pt x="34963" y="0"/>
                  </a:moveTo>
                  <a:lnTo>
                    <a:pt x="1714634" y="0"/>
                  </a:lnTo>
                  <a:cubicBezTo>
                    <a:pt x="1723906" y="0"/>
                    <a:pt x="1732799" y="3684"/>
                    <a:pt x="1739356" y="10240"/>
                  </a:cubicBezTo>
                  <a:cubicBezTo>
                    <a:pt x="1745913" y="16797"/>
                    <a:pt x="1749597" y="25690"/>
                    <a:pt x="1749597" y="34963"/>
                  </a:cubicBezTo>
                  <a:lnTo>
                    <a:pt x="1749597" y="850268"/>
                  </a:lnTo>
                  <a:cubicBezTo>
                    <a:pt x="1749597" y="859540"/>
                    <a:pt x="1745913" y="868433"/>
                    <a:pt x="1739356" y="874990"/>
                  </a:cubicBezTo>
                  <a:cubicBezTo>
                    <a:pt x="1732799" y="881547"/>
                    <a:pt x="1723906" y="885230"/>
                    <a:pt x="1714634" y="885230"/>
                  </a:cubicBezTo>
                  <a:lnTo>
                    <a:pt x="34963" y="885230"/>
                  </a:lnTo>
                  <a:cubicBezTo>
                    <a:pt x="15653" y="885230"/>
                    <a:pt x="0" y="869577"/>
                    <a:pt x="0" y="850268"/>
                  </a:cubicBezTo>
                  <a:lnTo>
                    <a:pt x="0" y="34963"/>
                  </a:lnTo>
                  <a:cubicBezTo>
                    <a:pt x="0" y="15653"/>
                    <a:pt x="15653" y="0"/>
                    <a:pt x="34963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749596" cy="904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58209" y="1873158"/>
            <a:ext cx="7467188" cy="16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Key Performance Indicators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49337" y="6733310"/>
            <a:ext cx="455730" cy="1270396"/>
            <a:chOff x="0" y="0"/>
            <a:chExt cx="120028" cy="3345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028" cy="334590"/>
            </a:xfrm>
            <a:custGeom>
              <a:avLst/>
              <a:gdLst/>
              <a:ahLst/>
              <a:cxnLst/>
              <a:rect r="r" b="b" t="t" l="l"/>
              <a:pathLst>
                <a:path h="334590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74576"/>
                  </a:lnTo>
                  <a:cubicBezTo>
                    <a:pt x="120028" y="290493"/>
                    <a:pt x="113705" y="305758"/>
                    <a:pt x="102450" y="317012"/>
                  </a:cubicBezTo>
                  <a:cubicBezTo>
                    <a:pt x="91195" y="328267"/>
                    <a:pt x="75931" y="334590"/>
                    <a:pt x="60014" y="334590"/>
                  </a:cubicBezTo>
                  <a:lnTo>
                    <a:pt x="60014" y="334590"/>
                  </a:lnTo>
                  <a:cubicBezTo>
                    <a:pt x="44097" y="334590"/>
                    <a:pt x="28832" y="328267"/>
                    <a:pt x="17578" y="317012"/>
                  </a:cubicBezTo>
                  <a:cubicBezTo>
                    <a:pt x="6323" y="305758"/>
                    <a:pt x="0" y="290493"/>
                    <a:pt x="0" y="274576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0028" cy="353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26596" y="6913573"/>
            <a:ext cx="455730" cy="1090132"/>
            <a:chOff x="0" y="0"/>
            <a:chExt cx="120028" cy="2871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028" cy="287113"/>
            </a:xfrm>
            <a:custGeom>
              <a:avLst/>
              <a:gdLst/>
              <a:ahLst/>
              <a:cxnLst/>
              <a:rect r="r" b="b" t="t" l="l"/>
              <a:pathLst>
                <a:path h="287113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27099"/>
                  </a:lnTo>
                  <a:cubicBezTo>
                    <a:pt x="120028" y="260244"/>
                    <a:pt x="93159" y="287113"/>
                    <a:pt x="60014" y="287113"/>
                  </a:cubicBezTo>
                  <a:lnTo>
                    <a:pt x="60014" y="287113"/>
                  </a:lnTo>
                  <a:cubicBezTo>
                    <a:pt x="44097" y="287113"/>
                    <a:pt x="28832" y="280790"/>
                    <a:pt x="17578" y="269535"/>
                  </a:cubicBezTo>
                  <a:cubicBezTo>
                    <a:pt x="6323" y="258281"/>
                    <a:pt x="0" y="243016"/>
                    <a:pt x="0" y="227099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3F307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20028" cy="306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068580" y="6733310"/>
            <a:ext cx="455730" cy="1280957"/>
            <a:chOff x="0" y="0"/>
            <a:chExt cx="120028" cy="3373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028" cy="337371"/>
            </a:xfrm>
            <a:custGeom>
              <a:avLst/>
              <a:gdLst/>
              <a:ahLst/>
              <a:cxnLst/>
              <a:rect r="r" b="b" t="t" l="l"/>
              <a:pathLst>
                <a:path h="337371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77357"/>
                  </a:lnTo>
                  <a:cubicBezTo>
                    <a:pt x="120028" y="293274"/>
                    <a:pt x="113705" y="308539"/>
                    <a:pt x="102450" y="319794"/>
                  </a:cubicBezTo>
                  <a:cubicBezTo>
                    <a:pt x="91195" y="331048"/>
                    <a:pt x="75931" y="337371"/>
                    <a:pt x="60014" y="337371"/>
                  </a:cubicBezTo>
                  <a:lnTo>
                    <a:pt x="60014" y="337371"/>
                  </a:lnTo>
                  <a:cubicBezTo>
                    <a:pt x="26869" y="337371"/>
                    <a:pt x="0" y="310502"/>
                    <a:pt x="0" y="277357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20028" cy="356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45839" y="7202648"/>
            <a:ext cx="455730" cy="811618"/>
            <a:chOff x="0" y="0"/>
            <a:chExt cx="120028" cy="2137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0028" cy="213760"/>
            </a:xfrm>
            <a:custGeom>
              <a:avLst/>
              <a:gdLst/>
              <a:ahLst/>
              <a:cxnLst/>
              <a:rect r="r" b="b" t="t" l="l"/>
              <a:pathLst>
                <a:path h="213760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153746"/>
                  </a:lnTo>
                  <a:cubicBezTo>
                    <a:pt x="120028" y="169662"/>
                    <a:pt x="113705" y="184927"/>
                    <a:pt x="102450" y="196182"/>
                  </a:cubicBezTo>
                  <a:cubicBezTo>
                    <a:pt x="91195" y="207437"/>
                    <a:pt x="75931" y="213760"/>
                    <a:pt x="60014" y="213760"/>
                  </a:cubicBezTo>
                  <a:lnTo>
                    <a:pt x="60014" y="213760"/>
                  </a:lnTo>
                  <a:cubicBezTo>
                    <a:pt x="26869" y="213760"/>
                    <a:pt x="0" y="186890"/>
                    <a:pt x="0" y="153746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3F307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20028" cy="232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56677" y="6913574"/>
            <a:ext cx="455730" cy="1090133"/>
            <a:chOff x="0" y="0"/>
            <a:chExt cx="120028" cy="2871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0028" cy="287113"/>
            </a:xfrm>
            <a:custGeom>
              <a:avLst/>
              <a:gdLst/>
              <a:ahLst/>
              <a:cxnLst/>
              <a:rect r="r" b="b" t="t" l="l"/>
              <a:pathLst>
                <a:path h="287113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27099"/>
                  </a:lnTo>
                  <a:cubicBezTo>
                    <a:pt x="120028" y="260244"/>
                    <a:pt x="93159" y="287113"/>
                    <a:pt x="60014" y="287113"/>
                  </a:cubicBezTo>
                  <a:lnTo>
                    <a:pt x="60014" y="287113"/>
                  </a:lnTo>
                  <a:cubicBezTo>
                    <a:pt x="44097" y="287113"/>
                    <a:pt x="28832" y="280790"/>
                    <a:pt x="17578" y="269535"/>
                  </a:cubicBezTo>
                  <a:cubicBezTo>
                    <a:pt x="6323" y="258281"/>
                    <a:pt x="0" y="243016"/>
                    <a:pt x="0" y="227099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20028" cy="306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33936" y="7368508"/>
            <a:ext cx="455730" cy="635198"/>
            <a:chOff x="0" y="0"/>
            <a:chExt cx="120028" cy="1672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028" cy="167295"/>
            </a:xfrm>
            <a:custGeom>
              <a:avLst/>
              <a:gdLst/>
              <a:ahLst/>
              <a:cxnLst/>
              <a:rect r="r" b="b" t="t" l="l"/>
              <a:pathLst>
                <a:path h="167295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107281"/>
                  </a:lnTo>
                  <a:cubicBezTo>
                    <a:pt x="120028" y="123198"/>
                    <a:pt x="113705" y="138463"/>
                    <a:pt x="102450" y="149717"/>
                  </a:cubicBezTo>
                  <a:cubicBezTo>
                    <a:pt x="91195" y="160972"/>
                    <a:pt x="75931" y="167295"/>
                    <a:pt x="60014" y="167295"/>
                  </a:cubicBezTo>
                  <a:lnTo>
                    <a:pt x="60014" y="167295"/>
                  </a:lnTo>
                  <a:cubicBezTo>
                    <a:pt x="44097" y="167295"/>
                    <a:pt x="28832" y="160972"/>
                    <a:pt x="17578" y="149717"/>
                  </a:cubicBezTo>
                  <a:cubicBezTo>
                    <a:pt x="6323" y="138463"/>
                    <a:pt x="0" y="123198"/>
                    <a:pt x="0" y="107281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3F307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20028" cy="18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266297" y="6733310"/>
            <a:ext cx="455730" cy="1270397"/>
            <a:chOff x="0" y="0"/>
            <a:chExt cx="120028" cy="3345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0028" cy="334590"/>
            </a:xfrm>
            <a:custGeom>
              <a:avLst/>
              <a:gdLst/>
              <a:ahLst/>
              <a:cxnLst/>
              <a:rect r="r" b="b" t="t" l="l"/>
              <a:pathLst>
                <a:path h="334590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274576"/>
                  </a:lnTo>
                  <a:cubicBezTo>
                    <a:pt x="120028" y="290493"/>
                    <a:pt x="113705" y="305758"/>
                    <a:pt x="102450" y="317012"/>
                  </a:cubicBezTo>
                  <a:cubicBezTo>
                    <a:pt x="91195" y="328267"/>
                    <a:pt x="75931" y="334590"/>
                    <a:pt x="60014" y="334590"/>
                  </a:cubicBezTo>
                  <a:lnTo>
                    <a:pt x="60014" y="334590"/>
                  </a:lnTo>
                  <a:cubicBezTo>
                    <a:pt x="44097" y="334590"/>
                    <a:pt x="28832" y="328267"/>
                    <a:pt x="17578" y="317012"/>
                  </a:cubicBezTo>
                  <a:cubicBezTo>
                    <a:pt x="6323" y="305758"/>
                    <a:pt x="0" y="290493"/>
                    <a:pt x="0" y="274576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20028" cy="353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43556" y="7080606"/>
            <a:ext cx="455730" cy="923100"/>
            <a:chOff x="0" y="0"/>
            <a:chExt cx="120028" cy="24312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0028" cy="243121"/>
            </a:xfrm>
            <a:custGeom>
              <a:avLst/>
              <a:gdLst/>
              <a:ahLst/>
              <a:cxnLst/>
              <a:rect r="r" b="b" t="t" l="l"/>
              <a:pathLst>
                <a:path h="243121" w="120028">
                  <a:moveTo>
                    <a:pt x="60014" y="0"/>
                  </a:moveTo>
                  <a:lnTo>
                    <a:pt x="60014" y="0"/>
                  </a:lnTo>
                  <a:cubicBezTo>
                    <a:pt x="93159" y="0"/>
                    <a:pt x="120028" y="26869"/>
                    <a:pt x="120028" y="60014"/>
                  </a:cubicBezTo>
                  <a:lnTo>
                    <a:pt x="120028" y="183107"/>
                  </a:lnTo>
                  <a:cubicBezTo>
                    <a:pt x="120028" y="199024"/>
                    <a:pt x="113705" y="214289"/>
                    <a:pt x="102450" y="225543"/>
                  </a:cubicBezTo>
                  <a:cubicBezTo>
                    <a:pt x="91195" y="236798"/>
                    <a:pt x="75931" y="243121"/>
                    <a:pt x="60014" y="243121"/>
                  </a:cubicBezTo>
                  <a:lnTo>
                    <a:pt x="60014" y="243121"/>
                  </a:lnTo>
                  <a:cubicBezTo>
                    <a:pt x="26869" y="243121"/>
                    <a:pt x="0" y="216252"/>
                    <a:pt x="0" y="183107"/>
                  </a:cubicBezTo>
                  <a:lnTo>
                    <a:pt x="0" y="60014"/>
                  </a:lnTo>
                  <a:cubicBezTo>
                    <a:pt x="0" y="44097"/>
                    <a:pt x="6323" y="28832"/>
                    <a:pt x="17578" y="17578"/>
                  </a:cubicBezTo>
                  <a:cubicBezTo>
                    <a:pt x="28832" y="6323"/>
                    <a:pt x="44097" y="0"/>
                    <a:pt x="60014" y="0"/>
                  </a:cubicBezTo>
                  <a:close/>
                </a:path>
              </a:pathLst>
            </a:custGeom>
            <a:solidFill>
              <a:srgbClr val="3F307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120028" cy="262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831811" y="3829056"/>
            <a:ext cx="1950155" cy="58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3F3073"/>
                </a:solidFill>
                <a:latin typeface="Poppins Bold"/>
                <a:ea typeface="Poppins Bold"/>
                <a:cs typeface="Poppins Bold"/>
                <a:sym typeface="Poppins Bold"/>
              </a:rPr>
              <a:t>82%</a:t>
            </a:r>
          </a:p>
        </p:txBody>
      </p:sp>
      <p:grpSp>
        <p:nvGrpSpPr>
          <p:cNvPr name="Group 41" id="41"/>
          <p:cNvGrpSpPr/>
          <p:nvPr/>
        </p:nvGrpSpPr>
        <p:grpSpPr>
          <a:xfrm rot="-5400000">
            <a:off x="11085134" y="3960940"/>
            <a:ext cx="117959" cy="194139"/>
            <a:chOff x="0" y="0"/>
            <a:chExt cx="157278" cy="25885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127" y="0"/>
              <a:ext cx="157353" cy="258953"/>
            </a:xfrm>
            <a:custGeom>
              <a:avLst/>
              <a:gdLst/>
              <a:ahLst/>
              <a:cxnLst/>
              <a:rect r="r" b="b" t="t" l="l"/>
              <a:pathLst>
                <a:path h="258953" w="157353">
                  <a:moveTo>
                    <a:pt x="90678" y="129286"/>
                  </a:moveTo>
                  <a:lnTo>
                    <a:pt x="8001" y="46736"/>
                  </a:lnTo>
                  <a:cubicBezTo>
                    <a:pt x="2667" y="41402"/>
                    <a:pt x="0" y="34925"/>
                    <a:pt x="127" y="27432"/>
                  </a:cubicBezTo>
                  <a:cubicBezTo>
                    <a:pt x="254" y="19939"/>
                    <a:pt x="3048" y="13462"/>
                    <a:pt x="8382" y="8128"/>
                  </a:cubicBezTo>
                  <a:cubicBezTo>
                    <a:pt x="13716" y="2794"/>
                    <a:pt x="20320" y="0"/>
                    <a:pt x="27940" y="0"/>
                  </a:cubicBezTo>
                  <a:cubicBezTo>
                    <a:pt x="35560" y="0"/>
                    <a:pt x="42037" y="2667"/>
                    <a:pt x="47371" y="8128"/>
                  </a:cubicBezTo>
                  <a:lnTo>
                    <a:pt x="148717" y="109474"/>
                  </a:lnTo>
                  <a:cubicBezTo>
                    <a:pt x="151384" y="112141"/>
                    <a:pt x="153543" y="115316"/>
                    <a:pt x="155067" y="118745"/>
                  </a:cubicBezTo>
                  <a:cubicBezTo>
                    <a:pt x="156591" y="122174"/>
                    <a:pt x="157353" y="125730"/>
                    <a:pt x="157353" y="129286"/>
                  </a:cubicBezTo>
                  <a:cubicBezTo>
                    <a:pt x="157353" y="132842"/>
                    <a:pt x="156591" y="136271"/>
                    <a:pt x="155067" y="139827"/>
                  </a:cubicBezTo>
                  <a:cubicBezTo>
                    <a:pt x="153543" y="143383"/>
                    <a:pt x="151384" y="146431"/>
                    <a:pt x="148717" y="149098"/>
                  </a:cubicBezTo>
                  <a:lnTo>
                    <a:pt x="46990" y="250952"/>
                  </a:lnTo>
                  <a:cubicBezTo>
                    <a:pt x="41656" y="256286"/>
                    <a:pt x="35179" y="258953"/>
                    <a:pt x="27686" y="258826"/>
                  </a:cubicBezTo>
                  <a:cubicBezTo>
                    <a:pt x="20193" y="258699"/>
                    <a:pt x="13716" y="255905"/>
                    <a:pt x="8382" y="250571"/>
                  </a:cubicBezTo>
                  <a:cubicBezTo>
                    <a:pt x="3048" y="245237"/>
                    <a:pt x="254" y="238760"/>
                    <a:pt x="254" y="231140"/>
                  </a:cubicBezTo>
                  <a:cubicBezTo>
                    <a:pt x="254" y="223520"/>
                    <a:pt x="2921" y="217043"/>
                    <a:pt x="8382" y="211582"/>
                  </a:cubicBezTo>
                  <a:lnTo>
                    <a:pt x="90678" y="129286"/>
                  </a:lnTo>
                  <a:close/>
                </a:path>
              </a:pathLst>
            </a:custGeom>
            <a:solidFill>
              <a:srgbClr val="3F3073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912826" y="3685080"/>
            <a:ext cx="2941092" cy="1409695"/>
            <a:chOff x="0" y="0"/>
            <a:chExt cx="379592" cy="18194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79592" cy="181943"/>
            </a:xfrm>
            <a:custGeom>
              <a:avLst/>
              <a:gdLst/>
              <a:ahLst/>
              <a:cxnLst/>
              <a:rect r="r" b="b" t="t" l="l"/>
              <a:pathLst>
                <a:path h="181943" w="379592">
                  <a:moveTo>
                    <a:pt x="39485" y="0"/>
                  </a:moveTo>
                  <a:lnTo>
                    <a:pt x="340108" y="0"/>
                  </a:lnTo>
                  <a:cubicBezTo>
                    <a:pt x="350580" y="0"/>
                    <a:pt x="360623" y="4160"/>
                    <a:pt x="368028" y="11565"/>
                  </a:cubicBezTo>
                  <a:cubicBezTo>
                    <a:pt x="375432" y="18970"/>
                    <a:pt x="379592" y="29013"/>
                    <a:pt x="379592" y="39485"/>
                  </a:cubicBezTo>
                  <a:lnTo>
                    <a:pt x="379592" y="142458"/>
                  </a:lnTo>
                  <a:cubicBezTo>
                    <a:pt x="379592" y="152930"/>
                    <a:pt x="375432" y="162973"/>
                    <a:pt x="368028" y="170378"/>
                  </a:cubicBezTo>
                  <a:cubicBezTo>
                    <a:pt x="360623" y="177783"/>
                    <a:pt x="350580" y="181943"/>
                    <a:pt x="340108" y="181943"/>
                  </a:cubicBezTo>
                  <a:lnTo>
                    <a:pt x="39485" y="181943"/>
                  </a:lnTo>
                  <a:cubicBezTo>
                    <a:pt x="29013" y="181943"/>
                    <a:pt x="18970" y="177783"/>
                    <a:pt x="11565" y="170378"/>
                  </a:cubicBezTo>
                  <a:cubicBezTo>
                    <a:pt x="4160" y="162973"/>
                    <a:pt x="0" y="152930"/>
                    <a:pt x="0" y="142458"/>
                  </a:cubicBezTo>
                  <a:lnTo>
                    <a:pt x="0" y="39485"/>
                  </a:lnTo>
                  <a:cubicBezTo>
                    <a:pt x="0" y="29013"/>
                    <a:pt x="4160" y="18970"/>
                    <a:pt x="11565" y="11565"/>
                  </a:cubicBezTo>
                  <a:cubicBezTo>
                    <a:pt x="18970" y="4160"/>
                    <a:pt x="29013" y="0"/>
                    <a:pt x="3948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0128" r="0" b="-9134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2458209" y="4206303"/>
            <a:ext cx="6142218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My ma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rketing plan is more than just a strategy—it is a vision to connect people with brand’s through meaningful experiences.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110836" y="7890441"/>
            <a:ext cx="1950155" cy="39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Viewers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110836" y="7497305"/>
            <a:ext cx="1950155" cy="48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3F3073"/>
                </a:solidFill>
                <a:latin typeface="Poppins Bold"/>
                <a:ea typeface="Poppins Bold"/>
                <a:cs typeface="Poppins Bold"/>
                <a:sym typeface="Poppins Bold"/>
              </a:rPr>
              <a:t>11M +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243871" y="7890441"/>
            <a:ext cx="1950155" cy="39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Likes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243871" y="7497305"/>
            <a:ext cx="1950155" cy="48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3F3073"/>
                </a:solidFill>
                <a:latin typeface="Poppins Bold"/>
                <a:ea typeface="Poppins Bold"/>
                <a:cs typeface="Poppins Bold"/>
                <a:sym typeface="Poppins Bold"/>
              </a:rPr>
              <a:t>450K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940777" y="7861596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#01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539636" y="7861596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#02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138495" y="7861596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#03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37354" y="7861596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#04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36210" y="7861596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#05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940777" y="6025109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Rates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539635" y="6025109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Metric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138492" y="6025109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Roi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737350" y="6025109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Sales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336210" y="6025109"/>
            <a:ext cx="771636" cy="35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65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Grow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95123" y="2365230"/>
            <a:ext cx="5201037" cy="96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The analyst uses this information to inform marketing strategies and decision-making.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31811" y="4349937"/>
            <a:ext cx="1950155" cy="39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Percentage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15085137" y="5496704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5654222" y="5496704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3946967" y="552076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4516052" y="552076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2808797" y="552076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3377882" y="552076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1670627" y="5544821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2239712" y="5544821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6612" y="4352102"/>
            <a:ext cx="3463439" cy="3407158"/>
          </a:xfrm>
          <a:custGeom>
            <a:avLst/>
            <a:gdLst/>
            <a:ahLst/>
            <a:cxnLst/>
            <a:rect r="r" b="b" t="t" l="l"/>
            <a:pathLst>
              <a:path h="3407158" w="3463439">
                <a:moveTo>
                  <a:pt x="0" y="0"/>
                </a:moveTo>
                <a:lnTo>
                  <a:pt x="3463439" y="0"/>
                </a:lnTo>
                <a:lnTo>
                  <a:pt x="3463439" y="3407157"/>
                </a:lnTo>
                <a:lnTo>
                  <a:pt x="0" y="340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8558" y="2362398"/>
            <a:ext cx="4558664" cy="5098273"/>
            <a:chOff x="0" y="0"/>
            <a:chExt cx="588365" cy="658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8365" cy="658009"/>
            </a:xfrm>
            <a:custGeom>
              <a:avLst/>
              <a:gdLst/>
              <a:ahLst/>
              <a:cxnLst/>
              <a:rect r="r" b="b" t="t" l="l"/>
              <a:pathLst>
                <a:path h="658009" w="588365">
                  <a:moveTo>
                    <a:pt x="42457" y="0"/>
                  </a:moveTo>
                  <a:lnTo>
                    <a:pt x="545907" y="0"/>
                  </a:lnTo>
                  <a:cubicBezTo>
                    <a:pt x="569356" y="0"/>
                    <a:pt x="588365" y="19009"/>
                    <a:pt x="588365" y="42457"/>
                  </a:cubicBezTo>
                  <a:lnTo>
                    <a:pt x="588365" y="615552"/>
                  </a:lnTo>
                  <a:cubicBezTo>
                    <a:pt x="588365" y="639001"/>
                    <a:pt x="569356" y="658009"/>
                    <a:pt x="545907" y="658009"/>
                  </a:cubicBezTo>
                  <a:lnTo>
                    <a:pt x="42457" y="658009"/>
                  </a:lnTo>
                  <a:cubicBezTo>
                    <a:pt x="19009" y="658009"/>
                    <a:pt x="0" y="639001"/>
                    <a:pt x="0" y="615552"/>
                  </a:cubicBezTo>
                  <a:lnTo>
                    <a:pt x="0" y="42457"/>
                  </a:lnTo>
                  <a:cubicBezTo>
                    <a:pt x="0" y="19009"/>
                    <a:pt x="19009" y="0"/>
                    <a:pt x="42457" y="0"/>
                  </a:cubicBezTo>
                  <a:close/>
                </a:path>
              </a:pathLst>
            </a:custGeom>
            <a:blipFill>
              <a:blip r:embed="rId4"/>
              <a:stretch>
                <a:fillRect l="-33930" t="0" r="-339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39976" y="4352102"/>
            <a:ext cx="3334523" cy="4459386"/>
            <a:chOff x="0" y="0"/>
            <a:chExt cx="878228" cy="1174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8228" cy="1174488"/>
            </a:xfrm>
            <a:custGeom>
              <a:avLst/>
              <a:gdLst/>
              <a:ahLst/>
              <a:cxnLst/>
              <a:rect r="r" b="b" t="t" l="l"/>
              <a:pathLst>
                <a:path h="1174488" w="878228">
                  <a:moveTo>
                    <a:pt x="69652" y="0"/>
                  </a:moveTo>
                  <a:lnTo>
                    <a:pt x="808576" y="0"/>
                  </a:lnTo>
                  <a:cubicBezTo>
                    <a:pt x="827049" y="0"/>
                    <a:pt x="844765" y="7338"/>
                    <a:pt x="857827" y="20401"/>
                  </a:cubicBezTo>
                  <a:cubicBezTo>
                    <a:pt x="870890" y="33463"/>
                    <a:pt x="878228" y="51179"/>
                    <a:pt x="878228" y="69652"/>
                  </a:cubicBezTo>
                  <a:lnTo>
                    <a:pt x="878228" y="1104836"/>
                  </a:lnTo>
                  <a:cubicBezTo>
                    <a:pt x="878228" y="1123309"/>
                    <a:pt x="870890" y="1141025"/>
                    <a:pt x="857827" y="1154088"/>
                  </a:cubicBezTo>
                  <a:cubicBezTo>
                    <a:pt x="844765" y="1167150"/>
                    <a:pt x="827049" y="1174488"/>
                    <a:pt x="808576" y="1174488"/>
                  </a:cubicBezTo>
                  <a:lnTo>
                    <a:pt x="69652" y="1174488"/>
                  </a:lnTo>
                  <a:cubicBezTo>
                    <a:pt x="51179" y="1174488"/>
                    <a:pt x="33463" y="1167150"/>
                    <a:pt x="20401" y="1154088"/>
                  </a:cubicBezTo>
                  <a:cubicBezTo>
                    <a:pt x="7338" y="1141025"/>
                    <a:pt x="0" y="1123309"/>
                    <a:pt x="0" y="1104836"/>
                  </a:cubicBezTo>
                  <a:lnTo>
                    <a:pt x="0" y="69652"/>
                  </a:lnTo>
                  <a:cubicBezTo>
                    <a:pt x="0" y="51179"/>
                    <a:pt x="7338" y="33463"/>
                    <a:pt x="20401" y="20401"/>
                  </a:cubicBezTo>
                  <a:cubicBezTo>
                    <a:pt x="33463" y="7338"/>
                    <a:pt x="51179" y="0"/>
                    <a:pt x="69652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78228" cy="119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94277" y="4653000"/>
            <a:ext cx="773174" cy="773174"/>
            <a:chOff x="0" y="0"/>
            <a:chExt cx="1042192" cy="1042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2192" cy="1042192"/>
            </a:xfrm>
            <a:custGeom>
              <a:avLst/>
              <a:gdLst/>
              <a:ahLst/>
              <a:cxnLst/>
              <a:rect r="r" b="b" t="t" l="l"/>
              <a:pathLst>
                <a:path h="1042192" w="1042192">
                  <a:moveTo>
                    <a:pt x="521096" y="0"/>
                  </a:moveTo>
                  <a:cubicBezTo>
                    <a:pt x="233303" y="0"/>
                    <a:pt x="0" y="233303"/>
                    <a:pt x="0" y="521096"/>
                  </a:cubicBezTo>
                  <a:cubicBezTo>
                    <a:pt x="0" y="808889"/>
                    <a:pt x="233303" y="1042192"/>
                    <a:pt x="521096" y="1042192"/>
                  </a:cubicBezTo>
                  <a:cubicBezTo>
                    <a:pt x="808889" y="1042192"/>
                    <a:pt x="1042192" y="808889"/>
                    <a:pt x="1042192" y="521096"/>
                  </a:cubicBezTo>
                  <a:cubicBezTo>
                    <a:pt x="1042192" y="233303"/>
                    <a:pt x="808889" y="0"/>
                    <a:pt x="521096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97705" y="78655"/>
              <a:ext cx="846781" cy="86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230191" y="4761003"/>
            <a:ext cx="501343" cy="475820"/>
          </a:xfrm>
          <a:custGeom>
            <a:avLst/>
            <a:gdLst/>
            <a:ahLst/>
            <a:cxnLst/>
            <a:rect r="r" b="b" t="t" l="l"/>
            <a:pathLst>
              <a:path h="475820" w="501343">
                <a:moveTo>
                  <a:pt x="0" y="0"/>
                </a:moveTo>
                <a:lnTo>
                  <a:pt x="501343" y="0"/>
                </a:lnTo>
                <a:lnTo>
                  <a:pt x="501343" y="475820"/>
                </a:lnTo>
                <a:lnTo>
                  <a:pt x="0" y="475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233295" y="8129478"/>
            <a:ext cx="693927" cy="682009"/>
            <a:chOff x="0" y="0"/>
            <a:chExt cx="935371" cy="9193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5371" cy="919307"/>
            </a:xfrm>
            <a:custGeom>
              <a:avLst/>
              <a:gdLst/>
              <a:ahLst/>
              <a:cxnLst/>
              <a:rect r="r" b="b" t="t" l="l"/>
              <a:pathLst>
                <a:path h="919307" w="935371">
                  <a:moveTo>
                    <a:pt x="467686" y="0"/>
                  </a:moveTo>
                  <a:cubicBezTo>
                    <a:pt x="209390" y="0"/>
                    <a:pt x="0" y="205794"/>
                    <a:pt x="0" y="459653"/>
                  </a:cubicBezTo>
                  <a:cubicBezTo>
                    <a:pt x="0" y="713513"/>
                    <a:pt x="209390" y="919307"/>
                    <a:pt x="467686" y="919307"/>
                  </a:cubicBezTo>
                  <a:cubicBezTo>
                    <a:pt x="725981" y="919307"/>
                    <a:pt x="935371" y="713513"/>
                    <a:pt x="935371" y="459653"/>
                  </a:cubicBezTo>
                  <a:cubicBezTo>
                    <a:pt x="935371" y="205794"/>
                    <a:pt x="725981" y="0"/>
                    <a:pt x="467686" y="0"/>
                  </a:cubicBezTo>
                  <a:close/>
                </a:path>
              </a:pathLst>
            </a:custGeom>
            <a:solidFill>
              <a:srgbClr val="FFEDFA"/>
            </a:solidFill>
            <a:ln w="19050" cap="sq">
              <a:solidFill>
                <a:srgbClr val="3F30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87691" y="67135"/>
              <a:ext cx="759989" cy="765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21285" y="6796427"/>
            <a:ext cx="2746166" cy="1719639"/>
            <a:chOff x="0" y="0"/>
            <a:chExt cx="354434" cy="2219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4434" cy="221945"/>
            </a:xfrm>
            <a:custGeom>
              <a:avLst/>
              <a:gdLst/>
              <a:ahLst/>
              <a:cxnLst/>
              <a:rect r="r" b="b" t="t" l="l"/>
              <a:pathLst>
                <a:path h="221945" w="354434">
                  <a:moveTo>
                    <a:pt x="42288" y="0"/>
                  </a:moveTo>
                  <a:lnTo>
                    <a:pt x="312147" y="0"/>
                  </a:lnTo>
                  <a:cubicBezTo>
                    <a:pt x="323362" y="0"/>
                    <a:pt x="334118" y="4455"/>
                    <a:pt x="342049" y="12386"/>
                  </a:cubicBezTo>
                  <a:cubicBezTo>
                    <a:pt x="349979" y="20316"/>
                    <a:pt x="354434" y="31072"/>
                    <a:pt x="354434" y="42288"/>
                  </a:cubicBezTo>
                  <a:lnTo>
                    <a:pt x="354434" y="179658"/>
                  </a:lnTo>
                  <a:cubicBezTo>
                    <a:pt x="354434" y="203013"/>
                    <a:pt x="335501" y="221945"/>
                    <a:pt x="312147" y="221945"/>
                  </a:cubicBezTo>
                  <a:lnTo>
                    <a:pt x="42288" y="221945"/>
                  </a:lnTo>
                  <a:cubicBezTo>
                    <a:pt x="31072" y="221945"/>
                    <a:pt x="20316" y="217490"/>
                    <a:pt x="12386" y="209560"/>
                  </a:cubicBezTo>
                  <a:cubicBezTo>
                    <a:pt x="4455" y="201629"/>
                    <a:pt x="0" y="190873"/>
                    <a:pt x="0" y="179658"/>
                  </a:cubicBezTo>
                  <a:lnTo>
                    <a:pt x="0" y="42288"/>
                  </a:lnTo>
                  <a:cubicBezTo>
                    <a:pt x="0" y="18933"/>
                    <a:pt x="18933" y="0"/>
                    <a:pt x="42288" y="0"/>
                  </a:cubicBezTo>
                  <a:close/>
                </a:path>
              </a:pathLst>
            </a:custGeom>
            <a:blipFill>
              <a:blip r:embed="rId7"/>
              <a:stretch>
                <a:fillRect l="-3751" t="-31503" r="-19615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94716" y="8413853"/>
            <a:ext cx="397635" cy="397635"/>
          </a:xfrm>
          <a:custGeom>
            <a:avLst/>
            <a:gdLst/>
            <a:ahLst/>
            <a:cxnLst/>
            <a:rect r="r" b="b" t="t" l="l"/>
            <a:pathLst>
              <a:path h="397635" w="397635">
                <a:moveTo>
                  <a:pt x="0" y="0"/>
                </a:moveTo>
                <a:lnTo>
                  <a:pt x="397635" y="0"/>
                </a:lnTo>
                <a:lnTo>
                  <a:pt x="397635" y="397635"/>
                </a:lnTo>
                <a:lnTo>
                  <a:pt x="0" y="397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61743" y="2163804"/>
            <a:ext cx="746718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My </a:t>
            </a: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Proven Track Record: Successful Projects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1745" y="6913587"/>
            <a:ext cx="5542904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is case study maps out my journey towards boosting organic traffic by 167% in 6 months through technical SEO fixes, keyword clustering. Improved rankings across 30+ keywords and reduced bounce rate by 18%.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1744" y="5545050"/>
            <a:ext cx="492751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Demonstrating measurable growth through SEO &amp; Paid Media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121285" y="6173722"/>
            <a:ext cx="2961774" cy="33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 feedback.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513311" y="8328288"/>
            <a:ext cx="223376" cy="284391"/>
          </a:xfrm>
          <a:custGeom>
            <a:avLst/>
            <a:gdLst/>
            <a:ahLst/>
            <a:cxnLst/>
            <a:rect r="r" b="b" t="t" l="l"/>
            <a:pathLst>
              <a:path h="284391" w="223376">
                <a:moveTo>
                  <a:pt x="0" y="0"/>
                </a:moveTo>
                <a:lnTo>
                  <a:pt x="223376" y="0"/>
                </a:lnTo>
                <a:lnTo>
                  <a:pt x="223376" y="284390"/>
                </a:lnTo>
                <a:lnTo>
                  <a:pt x="0" y="284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80568" y="2205348"/>
            <a:ext cx="728618" cy="7286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40612" y="7734926"/>
            <a:ext cx="3196627" cy="731718"/>
            <a:chOff x="0" y="0"/>
            <a:chExt cx="841910" cy="192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1910" cy="192716"/>
            </a:xfrm>
            <a:custGeom>
              <a:avLst/>
              <a:gdLst/>
              <a:ahLst/>
              <a:cxnLst/>
              <a:rect r="r" b="b" t="t" l="l"/>
              <a:pathLst>
                <a:path h="192716" w="841910">
                  <a:moveTo>
                    <a:pt x="96358" y="0"/>
                  </a:moveTo>
                  <a:lnTo>
                    <a:pt x="745552" y="0"/>
                  </a:lnTo>
                  <a:cubicBezTo>
                    <a:pt x="771108" y="0"/>
                    <a:pt x="795617" y="10152"/>
                    <a:pt x="813688" y="28223"/>
                  </a:cubicBezTo>
                  <a:cubicBezTo>
                    <a:pt x="831758" y="46293"/>
                    <a:pt x="841910" y="70802"/>
                    <a:pt x="841910" y="96358"/>
                  </a:cubicBezTo>
                  <a:lnTo>
                    <a:pt x="841910" y="96358"/>
                  </a:lnTo>
                  <a:cubicBezTo>
                    <a:pt x="841910" y="121914"/>
                    <a:pt x="831758" y="146423"/>
                    <a:pt x="813688" y="164493"/>
                  </a:cubicBezTo>
                  <a:cubicBezTo>
                    <a:pt x="795617" y="182564"/>
                    <a:pt x="771108" y="192716"/>
                    <a:pt x="745552" y="192716"/>
                  </a:cubicBezTo>
                  <a:lnTo>
                    <a:pt x="96358" y="192716"/>
                  </a:lnTo>
                  <a:cubicBezTo>
                    <a:pt x="70802" y="192716"/>
                    <a:pt x="46293" y="182564"/>
                    <a:pt x="28223" y="164493"/>
                  </a:cubicBezTo>
                  <a:cubicBezTo>
                    <a:pt x="10152" y="146423"/>
                    <a:pt x="0" y="121914"/>
                    <a:pt x="0" y="96358"/>
                  </a:cubicBezTo>
                  <a:lnTo>
                    <a:pt x="0" y="96358"/>
                  </a:lnTo>
                  <a:cubicBezTo>
                    <a:pt x="0" y="70802"/>
                    <a:pt x="10152" y="46293"/>
                    <a:pt x="28223" y="28223"/>
                  </a:cubicBezTo>
                  <a:cubicBezTo>
                    <a:pt x="46293" y="10152"/>
                    <a:pt x="70802" y="0"/>
                    <a:pt x="96358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41910" cy="21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40010" y="7799288"/>
            <a:ext cx="602994" cy="6029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878292" y="7918617"/>
            <a:ext cx="326430" cy="326430"/>
          </a:xfrm>
          <a:custGeom>
            <a:avLst/>
            <a:gdLst/>
            <a:ahLst/>
            <a:cxnLst/>
            <a:rect r="r" b="b" t="t" l="l"/>
            <a:pathLst>
              <a:path h="326430" w="326430">
                <a:moveTo>
                  <a:pt x="0" y="0"/>
                </a:moveTo>
                <a:lnTo>
                  <a:pt x="326429" y="0"/>
                </a:lnTo>
                <a:lnTo>
                  <a:pt x="326429" y="326430"/>
                </a:lnTo>
                <a:lnTo>
                  <a:pt x="0" y="326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2509" y="4086684"/>
            <a:ext cx="4861513" cy="4782513"/>
          </a:xfrm>
          <a:custGeom>
            <a:avLst/>
            <a:gdLst/>
            <a:ahLst/>
            <a:cxnLst/>
            <a:rect r="r" b="b" t="t" l="l"/>
            <a:pathLst>
              <a:path h="4782513" w="4861513">
                <a:moveTo>
                  <a:pt x="0" y="0"/>
                </a:moveTo>
                <a:lnTo>
                  <a:pt x="4861513" y="0"/>
                </a:lnTo>
                <a:lnTo>
                  <a:pt x="4861513" y="4782513"/>
                </a:lnTo>
                <a:lnTo>
                  <a:pt x="0" y="4782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00868" y="2263541"/>
            <a:ext cx="4592141" cy="6300255"/>
            <a:chOff x="0" y="0"/>
            <a:chExt cx="592685" cy="8131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2685" cy="813143"/>
            </a:xfrm>
            <a:custGeom>
              <a:avLst/>
              <a:gdLst/>
              <a:ahLst/>
              <a:cxnLst/>
              <a:rect r="r" b="b" t="t" l="l"/>
              <a:pathLst>
                <a:path h="813143" w="592685">
                  <a:moveTo>
                    <a:pt x="42148" y="0"/>
                  </a:moveTo>
                  <a:lnTo>
                    <a:pt x="550538" y="0"/>
                  </a:lnTo>
                  <a:cubicBezTo>
                    <a:pt x="573815" y="0"/>
                    <a:pt x="592685" y="18870"/>
                    <a:pt x="592685" y="42148"/>
                  </a:cubicBezTo>
                  <a:lnTo>
                    <a:pt x="592685" y="770996"/>
                  </a:lnTo>
                  <a:cubicBezTo>
                    <a:pt x="592685" y="794273"/>
                    <a:pt x="573815" y="813143"/>
                    <a:pt x="550538" y="813143"/>
                  </a:cubicBezTo>
                  <a:lnTo>
                    <a:pt x="42148" y="813143"/>
                  </a:lnTo>
                  <a:cubicBezTo>
                    <a:pt x="18870" y="813143"/>
                    <a:pt x="0" y="794273"/>
                    <a:pt x="0" y="770996"/>
                  </a:cubicBezTo>
                  <a:lnTo>
                    <a:pt x="0" y="42148"/>
                  </a:lnTo>
                  <a:cubicBezTo>
                    <a:pt x="0" y="18870"/>
                    <a:pt x="18870" y="0"/>
                    <a:pt x="42148" y="0"/>
                  </a:cubicBezTo>
                  <a:close/>
                </a:path>
              </a:pathLst>
            </a:custGeom>
            <a:blipFill>
              <a:blip r:embed="rId6"/>
              <a:stretch>
                <a:fillRect l="-62495" t="0" r="-43427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565792" y="2148198"/>
            <a:ext cx="7423266" cy="497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"Marketing is a dynamic journey, fueled by continuous innovation and everyday growth opportunities."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015020" y="2365596"/>
            <a:ext cx="259714" cy="408122"/>
          </a:xfrm>
          <a:custGeom>
            <a:avLst/>
            <a:gdLst/>
            <a:ahLst/>
            <a:cxnLst/>
            <a:rect r="r" b="b" t="t" l="l"/>
            <a:pathLst>
              <a:path h="408122" w="259714">
                <a:moveTo>
                  <a:pt x="0" y="0"/>
                </a:moveTo>
                <a:lnTo>
                  <a:pt x="259714" y="0"/>
                </a:lnTo>
                <a:lnTo>
                  <a:pt x="259714" y="408122"/>
                </a:lnTo>
                <a:lnTo>
                  <a:pt x="0" y="4081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434442" y="7934547"/>
            <a:ext cx="2311357" cy="25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Jamie Chastain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8321" y="5310468"/>
            <a:ext cx="3463439" cy="3407158"/>
          </a:xfrm>
          <a:custGeom>
            <a:avLst/>
            <a:gdLst/>
            <a:ahLst/>
            <a:cxnLst/>
            <a:rect r="r" b="b" t="t" l="l"/>
            <a:pathLst>
              <a:path h="3407158" w="3463439">
                <a:moveTo>
                  <a:pt x="0" y="0"/>
                </a:moveTo>
                <a:lnTo>
                  <a:pt x="3463439" y="0"/>
                </a:lnTo>
                <a:lnTo>
                  <a:pt x="3463439" y="3407157"/>
                </a:lnTo>
                <a:lnTo>
                  <a:pt x="0" y="340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7538" y="5463072"/>
            <a:ext cx="7193370" cy="3399491"/>
            <a:chOff x="0" y="0"/>
            <a:chExt cx="1894550" cy="895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550" cy="895339"/>
            </a:xfrm>
            <a:custGeom>
              <a:avLst/>
              <a:gdLst/>
              <a:ahLst/>
              <a:cxnLst/>
              <a:rect r="r" b="b" t="t" l="l"/>
              <a:pathLst>
                <a:path h="895339" w="1894550">
                  <a:moveTo>
                    <a:pt x="32288" y="0"/>
                  </a:moveTo>
                  <a:lnTo>
                    <a:pt x="1862262" y="0"/>
                  </a:lnTo>
                  <a:cubicBezTo>
                    <a:pt x="1870826" y="0"/>
                    <a:pt x="1879038" y="3402"/>
                    <a:pt x="1885093" y="9457"/>
                  </a:cubicBezTo>
                  <a:cubicBezTo>
                    <a:pt x="1891148" y="15512"/>
                    <a:pt x="1894550" y="23724"/>
                    <a:pt x="1894550" y="32288"/>
                  </a:cubicBezTo>
                  <a:lnTo>
                    <a:pt x="1894550" y="863051"/>
                  </a:lnTo>
                  <a:cubicBezTo>
                    <a:pt x="1894550" y="871615"/>
                    <a:pt x="1891148" y="879827"/>
                    <a:pt x="1885093" y="885882"/>
                  </a:cubicBezTo>
                  <a:cubicBezTo>
                    <a:pt x="1879038" y="891937"/>
                    <a:pt x="1870826" y="895339"/>
                    <a:pt x="1862262" y="895339"/>
                  </a:cubicBezTo>
                  <a:lnTo>
                    <a:pt x="32288" y="895339"/>
                  </a:lnTo>
                  <a:cubicBezTo>
                    <a:pt x="23724" y="895339"/>
                    <a:pt x="15512" y="891937"/>
                    <a:pt x="9457" y="885882"/>
                  </a:cubicBezTo>
                  <a:cubicBezTo>
                    <a:pt x="3402" y="879827"/>
                    <a:pt x="0" y="871615"/>
                    <a:pt x="0" y="863051"/>
                  </a:cubicBezTo>
                  <a:lnTo>
                    <a:pt x="0" y="32288"/>
                  </a:lnTo>
                  <a:cubicBezTo>
                    <a:pt x="0" y="23724"/>
                    <a:pt x="3402" y="15512"/>
                    <a:pt x="9457" y="9457"/>
                  </a:cubicBezTo>
                  <a:cubicBezTo>
                    <a:pt x="15512" y="3402"/>
                    <a:pt x="23724" y="0"/>
                    <a:pt x="32288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94550" cy="914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45062" y="1868550"/>
            <a:ext cx="3177994" cy="3251832"/>
            <a:chOff x="0" y="0"/>
            <a:chExt cx="837003" cy="856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7003" cy="856449"/>
            </a:xfrm>
            <a:custGeom>
              <a:avLst/>
              <a:gdLst/>
              <a:ahLst/>
              <a:cxnLst/>
              <a:rect r="r" b="b" t="t" l="l"/>
              <a:pathLst>
                <a:path h="856449" w="837003">
                  <a:moveTo>
                    <a:pt x="73083" y="0"/>
                  </a:moveTo>
                  <a:lnTo>
                    <a:pt x="763920" y="0"/>
                  </a:lnTo>
                  <a:cubicBezTo>
                    <a:pt x="783302" y="0"/>
                    <a:pt x="801891" y="7700"/>
                    <a:pt x="815597" y="21406"/>
                  </a:cubicBezTo>
                  <a:cubicBezTo>
                    <a:pt x="829303" y="35111"/>
                    <a:pt x="837003" y="53700"/>
                    <a:pt x="837003" y="73083"/>
                  </a:cubicBezTo>
                  <a:lnTo>
                    <a:pt x="837003" y="783366"/>
                  </a:lnTo>
                  <a:cubicBezTo>
                    <a:pt x="837003" y="802749"/>
                    <a:pt x="829303" y="821338"/>
                    <a:pt x="815597" y="835044"/>
                  </a:cubicBezTo>
                  <a:cubicBezTo>
                    <a:pt x="801891" y="848750"/>
                    <a:pt x="783302" y="856449"/>
                    <a:pt x="763920" y="856449"/>
                  </a:cubicBezTo>
                  <a:lnTo>
                    <a:pt x="73083" y="856449"/>
                  </a:lnTo>
                  <a:cubicBezTo>
                    <a:pt x="53700" y="856449"/>
                    <a:pt x="35111" y="848750"/>
                    <a:pt x="21406" y="835044"/>
                  </a:cubicBezTo>
                  <a:cubicBezTo>
                    <a:pt x="7700" y="821338"/>
                    <a:pt x="0" y="802749"/>
                    <a:pt x="0" y="783366"/>
                  </a:cubicBezTo>
                  <a:lnTo>
                    <a:pt x="0" y="73083"/>
                  </a:lnTo>
                  <a:cubicBezTo>
                    <a:pt x="0" y="53700"/>
                    <a:pt x="7700" y="35111"/>
                    <a:pt x="21406" y="21406"/>
                  </a:cubicBezTo>
                  <a:cubicBezTo>
                    <a:pt x="35111" y="7700"/>
                    <a:pt x="53700" y="0"/>
                    <a:pt x="73083" y="0"/>
                  </a:cubicBezTo>
                  <a:close/>
                </a:path>
              </a:pathLst>
            </a:custGeom>
            <a:solidFill>
              <a:srgbClr val="F6B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37003" cy="87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75942" y="2034274"/>
            <a:ext cx="773173" cy="7731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81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070966" y="6248223"/>
            <a:ext cx="359339" cy="359339"/>
          </a:xfrm>
          <a:custGeom>
            <a:avLst/>
            <a:gdLst/>
            <a:ahLst/>
            <a:cxnLst/>
            <a:rect r="r" b="b" t="t" l="l"/>
            <a:pathLst>
              <a:path h="359339" w="359339">
                <a:moveTo>
                  <a:pt x="0" y="0"/>
                </a:moveTo>
                <a:lnTo>
                  <a:pt x="359338" y="0"/>
                </a:lnTo>
                <a:lnTo>
                  <a:pt x="359338" y="359339"/>
                </a:lnTo>
                <a:lnTo>
                  <a:pt x="0" y="359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70966" y="7370876"/>
            <a:ext cx="359527" cy="359527"/>
          </a:xfrm>
          <a:custGeom>
            <a:avLst/>
            <a:gdLst/>
            <a:ahLst/>
            <a:cxnLst/>
            <a:rect r="r" b="b" t="t" l="l"/>
            <a:pathLst>
              <a:path h="359527" w="359527">
                <a:moveTo>
                  <a:pt x="0" y="0"/>
                </a:moveTo>
                <a:lnTo>
                  <a:pt x="359527" y="0"/>
                </a:lnTo>
                <a:lnTo>
                  <a:pt x="359527" y="359527"/>
                </a:lnTo>
                <a:lnTo>
                  <a:pt x="0" y="359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67538" y="3073439"/>
            <a:ext cx="3815600" cy="2090670"/>
            <a:chOff x="0" y="0"/>
            <a:chExt cx="492461" cy="2698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2461" cy="269833"/>
            </a:xfrm>
            <a:custGeom>
              <a:avLst/>
              <a:gdLst/>
              <a:ahLst/>
              <a:cxnLst/>
              <a:rect r="r" b="b" t="t" l="l"/>
              <a:pathLst>
                <a:path h="269833" w="492461">
                  <a:moveTo>
                    <a:pt x="30435" y="0"/>
                  </a:moveTo>
                  <a:lnTo>
                    <a:pt x="462026" y="0"/>
                  </a:lnTo>
                  <a:cubicBezTo>
                    <a:pt x="470098" y="0"/>
                    <a:pt x="477839" y="3207"/>
                    <a:pt x="483547" y="8914"/>
                  </a:cubicBezTo>
                  <a:cubicBezTo>
                    <a:pt x="489254" y="14622"/>
                    <a:pt x="492461" y="22363"/>
                    <a:pt x="492461" y="30435"/>
                  </a:cubicBezTo>
                  <a:lnTo>
                    <a:pt x="492461" y="239397"/>
                  </a:lnTo>
                  <a:cubicBezTo>
                    <a:pt x="492461" y="247469"/>
                    <a:pt x="489254" y="255211"/>
                    <a:pt x="483547" y="260918"/>
                  </a:cubicBezTo>
                  <a:cubicBezTo>
                    <a:pt x="477839" y="266626"/>
                    <a:pt x="470098" y="269833"/>
                    <a:pt x="462026" y="269833"/>
                  </a:cubicBezTo>
                  <a:lnTo>
                    <a:pt x="30435" y="269833"/>
                  </a:lnTo>
                  <a:cubicBezTo>
                    <a:pt x="13626" y="269833"/>
                    <a:pt x="0" y="256206"/>
                    <a:pt x="0" y="239397"/>
                  </a:cubicBezTo>
                  <a:lnTo>
                    <a:pt x="0" y="30435"/>
                  </a:lnTo>
                  <a:cubicBezTo>
                    <a:pt x="0" y="22363"/>
                    <a:pt x="3207" y="14622"/>
                    <a:pt x="8914" y="8914"/>
                  </a:cubicBezTo>
                  <a:cubicBezTo>
                    <a:pt x="14622" y="3207"/>
                    <a:pt x="22363" y="0"/>
                    <a:pt x="3043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915" r="-16059" b="-2894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513074" y="2630922"/>
            <a:ext cx="365272" cy="365272"/>
          </a:xfrm>
          <a:custGeom>
            <a:avLst/>
            <a:gdLst/>
            <a:ahLst/>
            <a:cxnLst/>
            <a:rect r="r" b="b" t="t" l="l"/>
            <a:pathLst>
              <a:path h="365272" w="365272">
                <a:moveTo>
                  <a:pt x="0" y="0"/>
                </a:moveTo>
                <a:lnTo>
                  <a:pt x="365272" y="0"/>
                </a:lnTo>
                <a:lnTo>
                  <a:pt x="365272" y="365272"/>
                </a:lnTo>
                <a:lnTo>
                  <a:pt x="0" y="365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35842" y="2630922"/>
            <a:ext cx="365272" cy="365272"/>
          </a:xfrm>
          <a:custGeom>
            <a:avLst/>
            <a:gdLst/>
            <a:ahLst/>
            <a:cxnLst/>
            <a:rect r="r" b="b" t="t" l="l"/>
            <a:pathLst>
              <a:path h="365272" w="365272">
                <a:moveTo>
                  <a:pt x="0" y="0"/>
                </a:moveTo>
                <a:lnTo>
                  <a:pt x="365273" y="0"/>
                </a:lnTo>
                <a:lnTo>
                  <a:pt x="365273" y="365272"/>
                </a:lnTo>
                <a:lnTo>
                  <a:pt x="0" y="365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67538" y="2653023"/>
            <a:ext cx="365272" cy="365272"/>
          </a:xfrm>
          <a:custGeom>
            <a:avLst/>
            <a:gdLst/>
            <a:ahLst/>
            <a:cxnLst/>
            <a:rect r="r" b="b" t="t" l="l"/>
            <a:pathLst>
              <a:path h="365272" w="365272">
                <a:moveTo>
                  <a:pt x="0" y="0"/>
                </a:moveTo>
                <a:lnTo>
                  <a:pt x="365272" y="0"/>
                </a:lnTo>
                <a:lnTo>
                  <a:pt x="365272" y="365272"/>
                </a:lnTo>
                <a:lnTo>
                  <a:pt x="0" y="365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990306" y="2653023"/>
            <a:ext cx="365272" cy="365272"/>
          </a:xfrm>
          <a:custGeom>
            <a:avLst/>
            <a:gdLst/>
            <a:ahLst/>
            <a:cxnLst/>
            <a:rect r="r" b="b" t="t" l="l"/>
            <a:pathLst>
              <a:path h="365272" w="365272">
                <a:moveTo>
                  <a:pt x="0" y="0"/>
                </a:moveTo>
                <a:lnTo>
                  <a:pt x="365272" y="0"/>
                </a:lnTo>
                <a:lnTo>
                  <a:pt x="365272" y="365272"/>
                </a:lnTo>
                <a:lnTo>
                  <a:pt x="0" y="3652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41401" y="695325"/>
            <a:ext cx="241754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Shreshth Saini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8582" y="2033177"/>
            <a:ext cx="5741732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Let’s Connect: I’m Here </a:t>
            </a:r>
          </a:p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to Help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8584" y="6834405"/>
            <a:ext cx="5250009" cy="162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800">
                <a:solidFill>
                  <a:srgbClr val="5A5959"/>
                </a:solidFill>
                <a:latin typeface="Poppins"/>
                <a:ea typeface="Poppins"/>
                <a:cs typeface="Poppins"/>
                <a:sym typeface="Poppins"/>
              </a:rPr>
              <a:t>eady to start your next marketing campaign? I'd love to hear from you. Send me a message and I'll respond as soon as possible.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8581" y="6094540"/>
            <a:ext cx="492751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Get In Touch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68200" y="3831731"/>
            <a:ext cx="2576401" cy="96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Exceptional Client Satisfaction and Service Excellence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15739" y="6202410"/>
            <a:ext cx="334080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+1 672-336-6428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80041" y="6202410"/>
            <a:ext cx="13148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Phone: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15739" y="7237526"/>
            <a:ext cx="4107317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shreshth-portfolio.vercel.app/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0041" y="7259174"/>
            <a:ext cx="131481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64146" y="2216697"/>
            <a:ext cx="1196762" cy="33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3F3073"/>
                </a:solidFill>
                <a:latin typeface="Poppins"/>
                <a:ea typeface="Poppins"/>
                <a:cs typeface="Poppins"/>
                <a:sym typeface="Poppins"/>
              </a:rPr>
              <a:t>24hr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DAG0KevvTg4</dc:identifier>
  <dcterms:modified xsi:type="dcterms:W3CDTF">2011-08-01T06:04:30Z</dcterms:modified>
  <cp:revision>1</cp:revision>
  <dc:title>Marketing Proposal</dc:title>
</cp:coreProperties>
</file>